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7295" autoAdjust="0"/>
  </p:normalViewPr>
  <p:slideViewPr>
    <p:cSldViewPr>
      <p:cViewPr varScale="1">
        <p:scale>
          <a:sx n="40" d="100"/>
          <a:sy n="40" d="100"/>
        </p:scale>
        <p:origin x="-2256"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77AE3C-5A61-46F2-AAF7-F67F87D7DE15}" type="datetimeFigureOut">
              <a:rPr lang="en-US" smtClean="0"/>
              <a:pPr/>
              <a:t>7/16/2021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A126C-B0D5-4BE0-ABAE-224165B42529}" type="slidenum">
              <a:rPr lang="en-US" smtClean="0"/>
              <a:pPr/>
              <a:t>‹#›</a:t>
            </a:fld>
            <a:endParaRPr lang="en-US"/>
          </a:p>
        </p:txBody>
      </p:sp>
    </p:spTree>
    <p:extLst>
      <p:ext uri="{BB962C8B-B14F-4D97-AF65-F5344CB8AC3E}">
        <p14:creationId xmlns:p14="http://schemas.microsoft.com/office/powerpoint/2010/main" xmlns="" val="669533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There is an increase in childhood obesity due to no exercise as a result of online learning caused majorly by the COVID-19 pandemic. Already childhood obesity is</a:t>
            </a:r>
            <a:r>
              <a:rPr lang="en-US" sz="2400" kern="1200" baseline="0" dirty="0" smtClean="0">
                <a:solidFill>
                  <a:schemeClr val="tx1"/>
                </a:solidFill>
                <a:effectLst/>
                <a:latin typeface="Times New Roman" pitchFamily="18" charset="0"/>
                <a:ea typeface="+mn-ea"/>
                <a:cs typeface="Times New Roman" pitchFamily="18" charset="0"/>
              </a:rPr>
              <a:t> major public health issue both in the United States and globally. </a:t>
            </a:r>
            <a:r>
              <a:rPr lang="en-US" sz="2400" kern="1200" dirty="0" smtClean="0">
                <a:solidFill>
                  <a:schemeClr val="tx1"/>
                </a:solidFill>
                <a:effectLst/>
                <a:latin typeface="Times New Roman" pitchFamily="18" charset="0"/>
                <a:ea typeface="+mn-ea"/>
                <a:cs typeface="Times New Roman" pitchFamily="18" charset="0"/>
              </a:rPr>
              <a:t>Notably, the rate of childhood obesity in the United States is 19.3 percent, which is around 14.4 million children and adolescents, while globally, more than 340 million children and adolescents aged between 5 and 19 are either overweight or obese (Sanyaolu et al., 2021).</a:t>
            </a:r>
            <a:r>
              <a:rPr lang="en-US" sz="2400" kern="1200" baseline="0" dirty="0" smtClean="0">
                <a:solidFill>
                  <a:schemeClr val="tx1"/>
                </a:solidFill>
                <a:effectLst/>
                <a:latin typeface="Times New Roman" pitchFamily="18" charset="0"/>
                <a:ea typeface="+mn-ea"/>
                <a:cs typeface="Times New Roman" pitchFamily="18" charset="0"/>
              </a:rPr>
              <a:t> Therefore, the COVID-19 pandemic is likely to make this issue even worse.</a:t>
            </a:r>
            <a:r>
              <a:rPr lang="en-US" sz="2400" dirty="0" smtClean="0">
                <a:latin typeface="Times New Roman" pitchFamily="18" charset="0"/>
                <a:cs typeface="Times New Roman" pitchFamily="18" charset="0"/>
              </a:rPr>
              <a:t> The closure of schools implies that school-going children do not have access to physical activities as well as school meals, thus increasing the risk of obesity. Childhood obesity is a chronic health condition because it increases the risk of other chronic</a:t>
            </a:r>
            <a:r>
              <a:rPr lang="en-US" sz="2400" baseline="0" dirty="0" smtClean="0">
                <a:latin typeface="Times New Roman" pitchFamily="18" charset="0"/>
                <a:cs typeface="Times New Roman" pitchFamily="18" charset="0"/>
              </a:rPr>
              <a:t> health conditions, such as </a:t>
            </a:r>
            <a:r>
              <a:rPr lang="en-US" sz="2400" dirty="0" smtClean="0">
                <a:latin typeface="Times New Roman" pitchFamily="18" charset="0"/>
                <a:cs typeface="Times New Roman" pitchFamily="18" charset="0"/>
              </a:rPr>
              <a:t>cardiovascular diseases and diabetes.</a:t>
            </a:r>
            <a:r>
              <a:rPr lang="en-US" sz="2400" baseline="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There is little specific data on childhood obesity statistics during the pandemic. </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baseline="0" dirty="0" smtClean="0">
                <a:latin typeface="Times New Roman" pitchFamily="18" charset="0"/>
                <a:cs typeface="Times New Roman" pitchFamily="18" charset="0"/>
              </a:rPr>
              <a:t>  </a:t>
            </a:r>
            <a:r>
              <a:rPr lang="en-US" sz="2400" kern="1200" baseline="0" dirty="0" smtClean="0">
                <a:solidFill>
                  <a:schemeClr val="tx1"/>
                </a:solidFill>
                <a:effectLst/>
                <a:latin typeface="Times New Roman" pitchFamily="18" charset="0"/>
                <a:ea typeface="+mn-ea"/>
                <a:cs typeface="Times New Roman" pitchFamily="18" charset="0"/>
              </a:rPr>
              <a:t>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2</a:t>
            </a:fld>
            <a:endParaRPr lang="en-US"/>
          </a:p>
        </p:txBody>
      </p:sp>
    </p:spTree>
    <p:extLst>
      <p:ext uri="{BB962C8B-B14F-4D97-AF65-F5344CB8AC3E}">
        <p14:creationId xmlns:p14="http://schemas.microsoft.com/office/powerpoint/2010/main" xmlns="" val="954330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All the studies reviewed for the meta-analysis report that regular physical exercises are an effective intervention in the management of obesity among children, especially in the era of online learning occasioned primarily by the COVID-19 pandemic. Another finding common in the majority of the studies was the involvement of parents in the physical exercises of their children. Parents can influence their children in physical activities through engagement and encouragement. One of the strengths of the home-based intervention by Pamungkas &amp; Chamroonsawasdi (2019), is that it focused on pooled data from various studies that analyzed BMI scores in examining the impact of outcome measures. One of the strengths of the study b Powell et al., (2017), was the use of a simulation model that included policy recommendations, like the reduction of the time children spent watching television and increasing time spent in physical activities. Boutelle et al., (2017), hinted at the role of parents as major change agents in the health of children, and hence they should advocate for healthy lifestyle interventions for their children.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11</a:t>
            </a:fld>
            <a:endParaRPr lang="en-US"/>
          </a:p>
        </p:txBody>
      </p:sp>
    </p:spTree>
    <p:extLst>
      <p:ext uri="{BB962C8B-B14F-4D97-AF65-F5344CB8AC3E}">
        <p14:creationId xmlns:p14="http://schemas.microsoft.com/office/powerpoint/2010/main" xmlns="" val="37122870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studies reviewed had several limitations. For example, in the study by Wang et al., (2018), the schools that participated in the study were only urban schools, and therefore the results cannot be generalized to learners in rural areas. Limited resources were also a limitation of the meta-analysis, specifically in the studies by Reilly et al., (2019) and </a:t>
            </a:r>
            <a:r>
              <a:rPr lang="en-US" sz="2400" kern="1200" dirty="0" err="1" smtClean="0">
                <a:solidFill>
                  <a:schemeClr val="tx1"/>
                </a:solidFill>
                <a:effectLst/>
                <a:latin typeface="Times New Roman" pitchFamily="18" charset="0"/>
                <a:ea typeface="+mn-ea"/>
                <a:cs typeface="Times New Roman" pitchFamily="18" charset="0"/>
              </a:rPr>
              <a:t>Xu</a:t>
            </a:r>
            <a:r>
              <a:rPr lang="en-US" sz="2400" kern="1200" dirty="0" smtClean="0">
                <a:solidFill>
                  <a:schemeClr val="tx1"/>
                </a:solidFill>
                <a:effectLst/>
                <a:latin typeface="Times New Roman" pitchFamily="18" charset="0"/>
                <a:ea typeface="+mn-ea"/>
                <a:cs typeface="Times New Roman" pitchFamily="18" charset="0"/>
              </a:rPr>
              <a:t> et al., (2017). The insufficiency of resources implied that the authors could not extract data from systematic reviews. The small sample size was a limitation in the studies by Bowen &amp; O'Brien‐Richardson (2017), and Sirico et al., (2018), and therefore the findings from this study cannot be generalized. In addition, the study by An (2020), lacked randomization, and therefore the results of the study did not infer causality.     </a:t>
            </a:r>
          </a:p>
          <a:p>
            <a:endParaRPr lang="en-US" dirty="0"/>
          </a:p>
        </p:txBody>
      </p:sp>
      <p:sp>
        <p:nvSpPr>
          <p:cNvPr id="4" name="Slide Number Placeholder 3"/>
          <p:cNvSpPr>
            <a:spLocks noGrp="1"/>
          </p:cNvSpPr>
          <p:nvPr>
            <p:ph type="sldNum" sz="quarter" idx="10"/>
          </p:nvPr>
        </p:nvSpPr>
        <p:spPr/>
        <p:txBody>
          <a:bodyPr/>
          <a:lstStyle/>
          <a:p>
            <a:fld id="{A23A126C-B0D5-4BE0-ABAE-224165B42529}" type="slidenum">
              <a:rPr lang="en-US" smtClean="0"/>
              <a:pPr/>
              <a:t>12</a:t>
            </a:fld>
            <a:endParaRPr lang="en-US"/>
          </a:p>
        </p:txBody>
      </p:sp>
    </p:spTree>
    <p:extLst>
      <p:ext uri="{BB962C8B-B14F-4D97-AF65-F5344CB8AC3E}">
        <p14:creationId xmlns:p14="http://schemas.microsoft.com/office/powerpoint/2010/main" xmlns="" val="4228700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Overly, the findings from the meta-analysis indicate that regular physical activities are effective interventions in the prevention and management of obesity among children. Essentially, regular physical exercises help in energy expenditure in the body, thereby preventing the build-up of fats in the body. It is also evident from the majority of the findings that parents are key players in determining the practice of physical exercises among children. Notably, parents can influence physical exercises among children through engagement and encouragement. The findings are also compatible with previous studies. For example, a study by </a:t>
            </a:r>
            <a:r>
              <a:rPr lang="en-US" sz="2400" kern="1200" dirty="0" err="1" smtClean="0">
                <a:solidFill>
                  <a:schemeClr val="tx1"/>
                </a:solidFill>
                <a:effectLst/>
                <a:latin typeface="Times New Roman" pitchFamily="18" charset="0"/>
                <a:ea typeface="+mn-ea"/>
                <a:cs typeface="Times New Roman" pitchFamily="18" charset="0"/>
              </a:rPr>
              <a:t>Garcı´a-Hermoso</a:t>
            </a:r>
            <a:r>
              <a:rPr lang="en-US" sz="2400" kern="1200" dirty="0" smtClean="0">
                <a:solidFill>
                  <a:schemeClr val="tx1"/>
                </a:solidFill>
                <a:effectLst/>
                <a:latin typeface="Times New Roman" pitchFamily="18" charset="0"/>
                <a:ea typeface="+mn-ea"/>
                <a:cs typeface="Times New Roman" pitchFamily="18" charset="0"/>
              </a:rPr>
              <a:t> et al., (2016), found that regular physical exercises among children reduced leptin and AL-plasma levels in the body and ultimately helped in reducing childhood obesity. </a:t>
            </a:r>
          </a:p>
          <a:p>
            <a:endParaRPr lang="en-US" dirty="0"/>
          </a:p>
        </p:txBody>
      </p:sp>
      <p:sp>
        <p:nvSpPr>
          <p:cNvPr id="4" name="Slide Number Placeholder 3"/>
          <p:cNvSpPr>
            <a:spLocks noGrp="1"/>
          </p:cNvSpPr>
          <p:nvPr>
            <p:ph type="sldNum" sz="quarter" idx="10"/>
          </p:nvPr>
        </p:nvSpPr>
        <p:spPr/>
        <p:txBody>
          <a:bodyPr/>
          <a:lstStyle/>
          <a:p>
            <a:fld id="{A23A126C-B0D5-4BE0-ABAE-224165B42529}" type="slidenum">
              <a:rPr lang="en-US" smtClean="0"/>
              <a:pPr/>
              <a:t>13</a:t>
            </a:fld>
            <a:endParaRPr lang="en-US"/>
          </a:p>
        </p:txBody>
      </p:sp>
    </p:spTree>
    <p:extLst>
      <p:ext uri="{BB962C8B-B14F-4D97-AF65-F5344CB8AC3E}">
        <p14:creationId xmlns:p14="http://schemas.microsoft.com/office/powerpoint/2010/main" xmlns="" val="1128708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Physical activities have shown to be effective in preventing and managing obesity among children and adolescents. Therefore, healthcare professionals should include this intervention in clinical practice. Healthcare professionals should also enlighten parents on the essence of physical activities in preventing and managing obesity among children and how they can influence this intervention among their children. Most parents may not be aware that physical activities may prevent and manage obesity among their children, and hence the creation of awareness is necessary. Future qualitative studies should be conducted to provide better apprehension of how hair acts as a barrier to physical activities among African-American girls. Such studies could offer more apprehension of cultural beliefs regarding hair and how they shape physical activities. The meta-analysis also recommends conducting studies with longer intervention time frames and follow-up for comparison of results. Future studies should also include larger sample sizes in order to facilitate the generalization of the results. Besides, there is a need for studies with common intervention as well as outcome measurements so that knowledge pertaining to adipose tissue biology can be put into clinical perspective.</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14</a:t>
            </a:fld>
            <a:endParaRPr lang="en-US"/>
          </a:p>
        </p:txBody>
      </p:sp>
    </p:spTree>
    <p:extLst>
      <p:ext uri="{BB962C8B-B14F-4D97-AF65-F5344CB8AC3E}">
        <p14:creationId xmlns:p14="http://schemas.microsoft.com/office/powerpoint/2010/main" xmlns="" val="2543732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latin typeface="Times New Roman" pitchFamily="18" charset="0"/>
                <a:cs typeface="Times New Roman" pitchFamily="18" charset="0"/>
              </a:rPr>
              <a:t>The research</a:t>
            </a:r>
            <a:r>
              <a:rPr lang="en-US" sz="2400" baseline="0" dirty="0" smtClean="0">
                <a:latin typeface="Times New Roman" pitchFamily="18" charset="0"/>
                <a:cs typeface="Times New Roman" pitchFamily="18" charset="0"/>
              </a:rPr>
              <a:t> question for the systematic review is; </a:t>
            </a:r>
            <a:r>
              <a:rPr lang="en-US" sz="2400" kern="1200" baseline="0" dirty="0" smtClean="0">
                <a:solidFill>
                  <a:schemeClr val="tx1"/>
                </a:solidFill>
                <a:effectLst/>
                <a:latin typeface="Times New Roman" pitchFamily="18" charset="0"/>
                <a:ea typeface="+mn-ea"/>
                <a:cs typeface="Times New Roman" pitchFamily="18" charset="0"/>
              </a:rPr>
              <a:t>d</a:t>
            </a:r>
            <a:r>
              <a:rPr lang="en-US" sz="2400" kern="1200" dirty="0" smtClean="0">
                <a:solidFill>
                  <a:schemeClr val="tx1"/>
                </a:solidFill>
                <a:effectLst/>
                <a:latin typeface="Times New Roman" pitchFamily="18" charset="0"/>
                <a:ea typeface="+mn-ea"/>
                <a:cs typeface="Times New Roman" pitchFamily="18" charset="0"/>
              </a:rPr>
              <a:t>oes exercising daily reduce childhood obesity? The target patient population is children with reduced physical activity due to online learning necessitated by the current COVID-19 pandemic. The intervention is to reduce childhood obesity with increased exercise, while the comparative intervention is not exercising. The expected outcome is decreased childhood obesity within 1 year. The hypothesis is; children who do not exercise have an increased risk for childhood obesity.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23A126C-B0D5-4BE0-ABAE-224165B42529}" type="slidenum">
              <a:rPr lang="en-US" smtClean="0"/>
              <a:pPr/>
              <a:t>3</a:t>
            </a:fld>
            <a:endParaRPr lang="en-US"/>
          </a:p>
        </p:txBody>
      </p:sp>
    </p:spTree>
    <p:extLst>
      <p:ext uri="{BB962C8B-B14F-4D97-AF65-F5344CB8AC3E}">
        <p14:creationId xmlns:p14="http://schemas.microsoft.com/office/powerpoint/2010/main" xmlns="" val="3059010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The overall goal of the study is to reduce childhood obesity among online learning children. Consequently, this would reduce the risk of resulting chronic health conditions, like cardiovascular diseases and diabetes. The specific aims of the research are:</a:t>
            </a:r>
          </a:p>
          <a:p>
            <a:pPr marL="171450" lvl="0" indent="-171450">
              <a:buFont typeface="Arial" pitchFamily="34" charset="0"/>
              <a:buChar char="•"/>
            </a:pPr>
            <a:r>
              <a:rPr lang="en-US" sz="2400" kern="1200" dirty="0" smtClean="0">
                <a:solidFill>
                  <a:schemeClr val="tx1"/>
                </a:solidFill>
                <a:effectLst/>
                <a:latin typeface="Times New Roman" pitchFamily="18" charset="0"/>
                <a:ea typeface="+mn-ea"/>
                <a:cs typeface="Times New Roman" pitchFamily="18" charset="0"/>
              </a:rPr>
              <a:t>To get kids to exercise daily</a:t>
            </a:r>
          </a:p>
          <a:p>
            <a:pPr marL="171450" lvl="0" indent="-171450">
              <a:buFont typeface="Arial" pitchFamily="34" charset="0"/>
              <a:buChar char="•"/>
            </a:pPr>
            <a:r>
              <a:rPr lang="en-US" sz="2400" kern="1200" dirty="0" smtClean="0">
                <a:solidFill>
                  <a:schemeClr val="tx1"/>
                </a:solidFill>
                <a:effectLst/>
                <a:latin typeface="Times New Roman" pitchFamily="18" charset="0"/>
                <a:ea typeface="+mn-ea"/>
                <a:cs typeface="Times New Roman" pitchFamily="18" charset="0"/>
              </a:rPr>
              <a:t>To get kids to eat healthier</a:t>
            </a:r>
          </a:p>
          <a:p>
            <a:pPr marL="171450" lvl="0" indent="-171450">
              <a:buFont typeface="Arial" pitchFamily="34" charset="0"/>
              <a:buChar char="•"/>
            </a:pPr>
            <a:r>
              <a:rPr lang="en-US" sz="2400" kern="1200" dirty="0" smtClean="0">
                <a:solidFill>
                  <a:schemeClr val="tx1"/>
                </a:solidFill>
                <a:effectLst/>
                <a:latin typeface="Times New Roman" pitchFamily="18" charset="0"/>
                <a:ea typeface="+mn-ea"/>
                <a:cs typeface="Times New Roman" pitchFamily="18" charset="0"/>
              </a:rPr>
              <a:t>To assess if childhood obesity is reduced with exercise daily  </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A23A126C-B0D5-4BE0-ABAE-224165B42529}" type="slidenum">
              <a:rPr lang="en-US" smtClean="0"/>
              <a:pPr/>
              <a:t>4</a:t>
            </a:fld>
            <a:endParaRPr lang="en-US"/>
          </a:p>
        </p:txBody>
      </p:sp>
    </p:spTree>
    <p:extLst>
      <p:ext uri="{BB962C8B-B14F-4D97-AF65-F5344CB8AC3E}">
        <p14:creationId xmlns:p14="http://schemas.microsoft.com/office/powerpoint/2010/main" xmlns="" val="1769321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eligibility criteria for the studies to be included in the review will include currency, whereby the articles must be current and specifically published from 2017 to date, relevance, whereby the studies to be considered must contain relevant information related to childhood obesity and lack of or the presence of physical activities, peer-reviewed articles to improve the credibility of the review, and the articles should primary sources or meta-analysis reviews. The studies considered in this review are majorly primary studies that involve determining childhood obesity in relation to lack of physical exercise. The studies must also be journals that have undergone the peer-review process. In addition, the sources must be current, meaning that they must be published between 2017 and 2021 in order to ensure that the information collected is current. Regarding language, the studies used in the review have to be published in English.</a:t>
            </a:r>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A23A126C-B0D5-4BE0-ABAE-224165B42529}" type="slidenum">
              <a:rPr lang="en-US" smtClean="0"/>
              <a:pPr/>
              <a:t>5</a:t>
            </a:fld>
            <a:endParaRPr lang="en-US"/>
          </a:p>
        </p:txBody>
      </p:sp>
    </p:spTree>
    <p:extLst>
      <p:ext uri="{BB962C8B-B14F-4D97-AF65-F5344CB8AC3E}">
        <p14:creationId xmlns:p14="http://schemas.microsoft.com/office/powerpoint/2010/main" xmlns="" val="2730226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The target participants for the studies are children and adolescents, specifically those aged between 2 to 19. The participants may be of different ethnic groups and from different social classes, and they must have been diagnosed with childhood obesity. These participants may either be practicing physical exercises or not practicing physical exercises. The primary intervention to manage or reduce the prevalence of obesity among children and adolescents is increased physical exercise. The research problem is based on the premise that online learning increases the prevalence of childhood obesity because children have limited time to exercise. Therefore, the main aim of the research is to get kids to exercise daily. Kids may choose to exercise for a larger time as they want, but to achieve effective health results, they must exercise for at least one hour daily.</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6</a:t>
            </a:fld>
            <a:endParaRPr lang="en-US"/>
          </a:p>
        </p:txBody>
      </p:sp>
    </p:spTree>
    <p:extLst>
      <p:ext uri="{BB962C8B-B14F-4D97-AF65-F5344CB8AC3E}">
        <p14:creationId xmlns:p14="http://schemas.microsoft.com/office/powerpoint/2010/main" xmlns="" val="129692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The outcome to be measured is a reduced rate of childhood obesity as a result of regular physical exercises. Other outcomes include improved health status, functioning in academics and other daily activities, and living a happy life. Essentially, physical activities enhance the total energy spending by people, and this helps in balancing energy levels in the body provided people do not consume more in compensation for the extra calories burnt through regular physical exercises. Additionally, regular physical exercises reduce the build-up of fats around the waist, thereby minimizing the possibility of abdominal obesity. Childhood obesity is a chronic health condition that may result in complications, such as high blood pressure and heart diseases. Therefore, when childhood obesity is managed effectively, the risk of the aforementioned diseases is reduced. Consequently, children are likely to increase their functioning and live healthier and happier. All the studies picked out following the database search were evaluated to determine their relevance to the review depending on the information described in the study's titles and abstracts. For the studies that were compatible with the eligibility criteria, there was a retrieval of their full report. The search strategy also included reference lists. The studies that were picked out after the reference list search were assessed for credibility and relevance depending on the title of each study. Several sources of information were used in searching for studies. Such sources included MEDLINE, PUBMED, CINAHL, and Google Scholar. Full reports were retrieved for all the studies considered for inclusion in the review.</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7</a:t>
            </a:fld>
            <a:endParaRPr lang="en-US"/>
          </a:p>
        </p:txBody>
      </p:sp>
    </p:spTree>
    <p:extLst>
      <p:ext uri="{BB962C8B-B14F-4D97-AF65-F5344CB8AC3E}">
        <p14:creationId xmlns:p14="http://schemas.microsoft.com/office/powerpoint/2010/main" xmlns="" val="3532319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The methodologies used in each study considered for inclusion in the review were critically appraised for quality. One of the assessment tools used in assessing the methodological quality of the identified studies was the JBI checklist for systematic reviews. Some of the items included in this checklist include determination of whether the review question is stated clearly, appropriateness of the search strategy used, adequacy of information search sources, assessment of publication bias, and critical appraisal done by at least two independent reviewers. The variables extracted from the studies considered for inclusion in the review included the first author's name, setting of each study, the year when each study was published, and the characteristics of the participants in each study, including their age range, the proportion of each gender, health status, and the sample size. Microsoft excel was the most preferred data extraction tool, although there are some that used Google Spreadsheets. The extracted data were synthesized using both qualitative and quantitative data synthesis tools. The quantitative synthesis tools used included tables, charts, and graphical representations. Qualitative data synthesis tools used in the review included textual descriptions and thematic analysis.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8</a:t>
            </a:fld>
            <a:endParaRPr lang="en-US"/>
          </a:p>
        </p:txBody>
      </p:sp>
    </p:spTree>
    <p:extLst>
      <p:ext uri="{BB962C8B-B14F-4D97-AF65-F5344CB8AC3E}">
        <p14:creationId xmlns:p14="http://schemas.microsoft.com/office/powerpoint/2010/main" xmlns="" val="2596032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90 articles were identified in MEDLINE, 60 articles in PUBMED, 36 in CINAHL, and 25 in Google Scholar. In summation, the search strategy identified 211 articles. 150 of the articles were removed since they were duplicates, while 61 were screened. 51 of the articles were excluded for not being relevant to the study and 10 were included for the meta-analysis. </a:t>
            </a:r>
            <a:r>
              <a:rPr lang="en-US" sz="2400" kern="1200" dirty="0" err="1" smtClean="0">
                <a:solidFill>
                  <a:schemeClr val="tx1"/>
                </a:solidFill>
                <a:effectLst/>
                <a:latin typeface="Times New Roman" pitchFamily="18" charset="0"/>
                <a:ea typeface="+mn-ea"/>
                <a:cs typeface="Times New Roman" pitchFamily="18" charset="0"/>
              </a:rPr>
              <a:t>Xu</a:t>
            </a:r>
            <a:r>
              <a:rPr lang="en-US" sz="2400" kern="1200" dirty="0" smtClean="0">
                <a:solidFill>
                  <a:schemeClr val="tx1"/>
                </a:solidFill>
                <a:effectLst/>
                <a:latin typeface="Times New Roman" pitchFamily="18" charset="0"/>
                <a:ea typeface="+mn-ea"/>
                <a:cs typeface="Times New Roman" pitchFamily="18" charset="0"/>
              </a:rPr>
              <a:t> et al., (2017), used a sample size of 146 children, out of which 21 were overweight, and 125 were obese aged between 6 and 10. The follow-up was two years. Characteristics of the data extracted from Ring-</a:t>
            </a:r>
            <a:r>
              <a:rPr lang="en-US" sz="2400" kern="1200" dirty="0" err="1" smtClean="0">
                <a:solidFill>
                  <a:schemeClr val="tx1"/>
                </a:solidFill>
                <a:effectLst/>
                <a:latin typeface="Times New Roman" pitchFamily="18" charset="0"/>
                <a:ea typeface="+mn-ea"/>
                <a:cs typeface="Times New Roman" pitchFamily="18" charset="0"/>
              </a:rPr>
              <a:t>Dimitriou</a:t>
            </a:r>
            <a:r>
              <a:rPr lang="en-US" sz="2400" kern="1200" dirty="0" smtClean="0">
                <a:solidFill>
                  <a:schemeClr val="tx1"/>
                </a:solidFill>
                <a:effectLst/>
                <a:latin typeface="Times New Roman" pitchFamily="18" charset="0"/>
                <a:ea typeface="+mn-ea"/>
                <a:cs typeface="Times New Roman" pitchFamily="18" charset="0"/>
              </a:rPr>
              <a:t> et al., (2020), were a sample size of 22 articles searched from PubMed and MEDLINE, and were their publication year ranged from 2018 to 2020. Wang et al., (2019), used a sample size of 10447 students from 32 primary and 16 junior high schools. The participants were from 4th and 7th graders, and the study setting was Nanjing, China. Reilly et al., (2019), used a sample size of 82 systematic reviews, and the children were aged between 0 to 59 months. Pamungkas &amp; Chamroonsawasdi (2019), used a sample size of 22 articles extracted from PUBMED and Google Scholar published between 2018 and 2017. Bowen &amp; O'Brien‐Richardson (2017), used a sample size of 50 African-American girls aged between 14-21, enrolled in the 9th to 12th grade, at or below the poverty line, and participating in urban schools. Powel et al., (2017), used a sample size of 72 children enrolled in the 9th to 12th grade in Georgia State.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9</a:t>
            </a:fld>
            <a:endParaRPr lang="en-US"/>
          </a:p>
        </p:txBody>
      </p:sp>
    </p:spTree>
    <p:extLst>
      <p:ext uri="{BB962C8B-B14F-4D97-AF65-F5344CB8AC3E}">
        <p14:creationId xmlns:p14="http://schemas.microsoft.com/office/powerpoint/2010/main" xmlns="" val="22712689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kern="1200" dirty="0" smtClean="0">
                <a:solidFill>
                  <a:schemeClr val="tx1"/>
                </a:solidFill>
                <a:effectLst/>
                <a:latin typeface="Times New Roman" pitchFamily="18" charset="0"/>
                <a:ea typeface="+mn-ea"/>
                <a:cs typeface="Times New Roman" pitchFamily="18" charset="0"/>
              </a:rPr>
              <a:t>In order to judge the risk of bias, Pamungkas &amp; Chamroonsawasdi (2019), and Sirico et al., (2018) used the Cochrane tool. Risk of bias scales, namely low, high, and unclear risk, were assigned. Reilly et al., (2019), minimized the risk of bias by having two independent reviewers evaluate the relevance as well as the quality of the articles selected using the ROBIS tool. Powel et al., (2017), reduced the risk of bias by having the reviewers of the articles to be included in the meta-analysis trained for 16 hours. In order to minimize bias in the study by Ring-</a:t>
            </a:r>
            <a:r>
              <a:rPr lang="en-US" sz="2400" kern="1200" dirty="0" err="1" smtClean="0">
                <a:solidFill>
                  <a:schemeClr val="tx1"/>
                </a:solidFill>
                <a:effectLst/>
                <a:latin typeface="Times New Roman" pitchFamily="18" charset="0"/>
                <a:ea typeface="+mn-ea"/>
                <a:cs typeface="Times New Roman" pitchFamily="18" charset="0"/>
              </a:rPr>
              <a:t>Dimitriou</a:t>
            </a:r>
            <a:r>
              <a:rPr lang="en-US" sz="2400" kern="1200" dirty="0" smtClean="0">
                <a:solidFill>
                  <a:schemeClr val="tx1"/>
                </a:solidFill>
                <a:effectLst/>
                <a:latin typeface="Times New Roman" pitchFamily="18" charset="0"/>
                <a:ea typeface="+mn-ea"/>
                <a:cs typeface="Times New Roman" pitchFamily="18" charset="0"/>
              </a:rPr>
              <a:t> et al., (2020), the articles included in the meta-analysis were reviewed by the European Childhood Obesity Group task force. Individual results were also reviewed. For example, results by Ring-</a:t>
            </a:r>
            <a:r>
              <a:rPr lang="en-US" sz="2400" kern="1200" dirty="0" err="1" smtClean="0">
                <a:solidFill>
                  <a:schemeClr val="tx1"/>
                </a:solidFill>
                <a:effectLst/>
                <a:latin typeface="Times New Roman" pitchFamily="18" charset="0"/>
                <a:ea typeface="+mn-ea"/>
                <a:cs typeface="Times New Roman" pitchFamily="18" charset="0"/>
              </a:rPr>
              <a:t>Dimitriou</a:t>
            </a:r>
            <a:r>
              <a:rPr lang="en-US" sz="2400" kern="1200" dirty="0" smtClean="0">
                <a:solidFill>
                  <a:schemeClr val="tx1"/>
                </a:solidFill>
                <a:effectLst/>
                <a:latin typeface="Times New Roman" pitchFamily="18" charset="0"/>
                <a:ea typeface="+mn-ea"/>
                <a:cs typeface="Times New Roman" pitchFamily="18" charset="0"/>
              </a:rPr>
              <a:t> et al., (2020), suggested that parents have a great influence on the physical activity intervention of children. Reilly et al., (2019), hinted that children should exercise for at least 30 minutes daily in order to manage obesity effectively. Pamungkas &amp; Chamroonsawasdi (2019), incorporated interventions, such as family involvement, increased physical activities, and nutritional interventions. Powell et al., (2017), suggested that a childhood obesity model was effective in managing this condition. The model has effective policies such as mandatory physical education that can be central in managing childhood obesity through the creation of awareness on the importance of physical activities. Sirico et al., (2018), suggested that regular physical exercise intervention was effective in reducing the levels of leptin as well as IL-6 plasma in the body. Consequently, this reduced systemic inflammation linked to obesity.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23A126C-B0D5-4BE0-ABAE-224165B42529}" type="slidenum">
              <a:rPr lang="en-US" smtClean="0"/>
              <a:pPr/>
              <a:t>10</a:t>
            </a:fld>
            <a:endParaRPr lang="en-US"/>
          </a:p>
        </p:txBody>
      </p:sp>
    </p:spTree>
    <p:extLst>
      <p:ext uri="{BB962C8B-B14F-4D97-AF65-F5344CB8AC3E}">
        <p14:creationId xmlns:p14="http://schemas.microsoft.com/office/powerpoint/2010/main" xmlns="" val="2695457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977D87-4BF6-4D3E-AD65-43D950978B44}"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1408326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977D87-4BF6-4D3E-AD65-43D950978B44}"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386475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977D87-4BF6-4D3E-AD65-43D950978B44}"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175680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977D87-4BF6-4D3E-AD65-43D950978B44}"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179872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977D87-4BF6-4D3E-AD65-43D950978B44}" type="datetimeFigureOut">
              <a:rPr lang="en-US" smtClean="0"/>
              <a:pPr/>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4233704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977D87-4BF6-4D3E-AD65-43D950978B44}" type="datetimeFigureOut">
              <a:rPr lang="en-US" smtClean="0"/>
              <a:pPr/>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87373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977D87-4BF6-4D3E-AD65-43D950978B44}" type="datetimeFigureOut">
              <a:rPr lang="en-US" smtClean="0"/>
              <a:pPr/>
              <a:t>7/16/2021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2992218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977D87-4BF6-4D3E-AD65-43D950978B44}" type="datetimeFigureOut">
              <a:rPr lang="en-US" smtClean="0"/>
              <a:pPr/>
              <a:t>7/16/2021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1989357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977D87-4BF6-4D3E-AD65-43D950978B44}" type="datetimeFigureOut">
              <a:rPr lang="en-US" smtClean="0"/>
              <a:pPr/>
              <a:t>7/16/2021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4135600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977D87-4BF6-4D3E-AD65-43D950978B44}" type="datetimeFigureOut">
              <a:rPr lang="en-US" smtClean="0"/>
              <a:pPr/>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1026599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977D87-4BF6-4D3E-AD65-43D950978B44}" type="datetimeFigureOut">
              <a:rPr lang="en-US" smtClean="0"/>
              <a:pPr/>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3833716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977D87-4BF6-4D3E-AD65-43D950978B44}" type="datetimeFigureOut">
              <a:rPr lang="en-US" smtClean="0"/>
              <a:pPr/>
              <a:t>7/16/2021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556D10-D3C5-45C7-AF4F-3992FE61D036}" type="slidenum">
              <a:rPr lang="en-US" smtClean="0"/>
              <a:pPr/>
              <a:t>‹#›</a:t>
            </a:fld>
            <a:endParaRPr lang="en-US"/>
          </a:p>
        </p:txBody>
      </p:sp>
    </p:spTree>
    <p:extLst>
      <p:ext uri="{BB962C8B-B14F-4D97-AF65-F5344CB8AC3E}">
        <p14:creationId xmlns:p14="http://schemas.microsoft.com/office/powerpoint/2010/main" xmlns="" val="3291107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1"/>
            <a:ext cx="8382000" cy="1828799"/>
          </a:xfrm>
        </p:spPr>
        <p:txBody>
          <a:bodyPr>
            <a:noAutofit/>
          </a:bodyPr>
          <a:lstStyle/>
          <a:p>
            <a:r>
              <a:rPr lang="en-US" sz="6000" dirty="0">
                <a:latin typeface="Times New Roman" pitchFamily="18" charset="0"/>
                <a:cs typeface="Times New Roman" pitchFamily="18" charset="0"/>
              </a:rPr>
              <a:t>Childhood Obesity Due to no Exercise </a:t>
            </a:r>
          </a:p>
        </p:txBody>
      </p:sp>
      <p:sp>
        <p:nvSpPr>
          <p:cNvPr id="3" name="Subtitle 2"/>
          <p:cNvSpPr>
            <a:spLocks noGrp="1"/>
          </p:cNvSpPr>
          <p:nvPr>
            <p:ph type="subTitle" idx="1"/>
          </p:nvPr>
        </p:nvSpPr>
        <p:spPr>
          <a:xfrm>
            <a:off x="838200" y="3352800"/>
            <a:ext cx="7467600" cy="2286000"/>
          </a:xfrm>
        </p:spPr>
        <p:txBody>
          <a:bodyPr>
            <a:norm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Institution</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02912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fontScale="90000"/>
          </a:bodyPr>
          <a:lstStyle/>
          <a:p>
            <a:r>
              <a:rPr lang="en-US" dirty="0" smtClean="0">
                <a:latin typeface="Times New Roman" pitchFamily="18" charset="0"/>
                <a:cs typeface="Times New Roman" pitchFamily="18" charset="0"/>
              </a:rPr>
              <a:t>Results (Cont.)</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143000"/>
            <a:ext cx="8534400" cy="5334000"/>
          </a:xfrm>
        </p:spPr>
        <p:txBody>
          <a:bodyPr>
            <a:normAutofit/>
          </a:bodyPr>
          <a:lstStyle/>
          <a:p>
            <a:pPr marL="342900" indent="-342900" algn="l">
              <a:buFont typeface="Arial" pitchFamily="34" charset="0"/>
              <a:buChar char="•"/>
            </a:pPr>
            <a:r>
              <a:rPr lang="en-US" sz="2400" dirty="0" smtClean="0">
                <a:latin typeface="Times New Roman" pitchFamily="18" charset="0"/>
                <a:cs typeface="Times New Roman" pitchFamily="18" charset="0"/>
              </a:rPr>
              <a:t>Methodological quality</a:t>
            </a:r>
          </a:p>
          <a:p>
            <a:pPr marL="800100" lvl="1" indent="-342900" algn="l">
              <a:buFont typeface="Arial" pitchFamily="34" charset="0"/>
              <a:buChar char="•"/>
            </a:pPr>
            <a:r>
              <a:rPr lang="en-US" sz="2400" dirty="0" smtClean="0">
                <a:latin typeface="Times New Roman" pitchFamily="18" charset="0"/>
                <a:cs typeface="Times New Roman" pitchFamily="18" charset="0"/>
              </a:rPr>
              <a:t>Tools used in assessing risk of bias include the Cochrane tool, ROBIS tool, and review by </a:t>
            </a:r>
            <a:r>
              <a:rPr lang="en-US" sz="2400" dirty="0">
                <a:latin typeface="Times New Roman" pitchFamily="18" charset="0"/>
                <a:cs typeface="Times New Roman" pitchFamily="18" charset="0"/>
              </a:rPr>
              <a:t>the European Childhood Obesity Group task </a:t>
            </a:r>
            <a:r>
              <a:rPr lang="en-US" sz="2400" dirty="0" smtClean="0">
                <a:latin typeface="Times New Roman" pitchFamily="18" charset="0"/>
                <a:cs typeface="Times New Roman" pitchFamily="18" charset="0"/>
              </a:rPr>
              <a:t>force.</a:t>
            </a:r>
          </a:p>
          <a:p>
            <a:pPr marL="342900" indent="-342900" algn="l">
              <a:buFont typeface="Arial" pitchFamily="34" charset="0"/>
              <a:buChar char="•"/>
            </a:pPr>
            <a:r>
              <a:rPr lang="en-US" sz="2400" dirty="0" smtClean="0">
                <a:latin typeface="Times New Roman" pitchFamily="18" charset="0"/>
                <a:cs typeface="Times New Roman" pitchFamily="18" charset="0"/>
              </a:rPr>
              <a:t>Individual studies were also reviewed</a:t>
            </a:r>
          </a:p>
          <a:p>
            <a:pPr marL="800100" lvl="1" indent="-342900" algn="l">
              <a:buFont typeface="Arial" pitchFamily="34" charset="0"/>
              <a:buChar char="•"/>
            </a:pPr>
            <a:r>
              <a:rPr lang="en-US" sz="2400" dirty="0" smtClean="0">
                <a:latin typeface="Times New Roman" pitchFamily="18" charset="0"/>
                <a:cs typeface="Times New Roman" pitchFamily="18" charset="0"/>
              </a:rPr>
              <a:t>Family involvement was a key determinant in physical activities among children</a:t>
            </a:r>
          </a:p>
          <a:p>
            <a:pPr marL="800100" lvl="1" indent="-342900" algn="l">
              <a:buFont typeface="Arial" pitchFamily="34" charset="0"/>
              <a:buChar char="•"/>
            </a:pPr>
            <a:r>
              <a:rPr lang="en-US" sz="2400" dirty="0" smtClean="0">
                <a:latin typeface="Times New Roman" pitchFamily="18" charset="0"/>
                <a:cs typeface="Times New Roman" pitchFamily="18" charset="0"/>
              </a:rPr>
              <a:t>Online </a:t>
            </a:r>
            <a:r>
              <a:rPr lang="en-US" sz="2400" dirty="0">
                <a:latin typeface="Times New Roman" pitchFamily="18" charset="0"/>
                <a:cs typeface="Times New Roman" pitchFamily="18" charset="0"/>
              </a:rPr>
              <a:t>learning inhibited the ability of children to engage in physical </a:t>
            </a:r>
            <a:r>
              <a:rPr lang="en-US" sz="2400" dirty="0" smtClean="0">
                <a:latin typeface="Times New Roman" pitchFamily="18" charset="0"/>
                <a:cs typeface="Times New Roman" pitchFamily="18" charset="0"/>
              </a:rPr>
              <a:t>exercises (Bowen &amp; O’Brien-Richardson, 2017)</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75692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fontScale="90000"/>
          </a:bodyPr>
          <a:lstStyle/>
          <a:p>
            <a:r>
              <a:rPr lang="en-US" sz="4000" dirty="0" smtClean="0">
                <a:latin typeface="Times New Roman" pitchFamily="18" charset="0"/>
                <a:cs typeface="Times New Roman" pitchFamily="18" charset="0"/>
              </a:rPr>
              <a:t>Discussion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1371600"/>
            <a:ext cx="8229600" cy="50292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Physical exercises are effective in the prevention and management of childhood obesity</a:t>
            </a:r>
          </a:p>
          <a:p>
            <a:pPr marL="457200" indent="-457200" algn="l">
              <a:buFont typeface="Arial" pitchFamily="34" charset="0"/>
              <a:buChar char="•"/>
            </a:pPr>
            <a:r>
              <a:rPr lang="en-US" sz="2400" dirty="0" smtClean="0">
                <a:latin typeface="Times New Roman" pitchFamily="18" charset="0"/>
                <a:cs typeface="Times New Roman" pitchFamily="18" charset="0"/>
              </a:rPr>
              <a:t>The involvement of parents was a key determinant in physical exercises among children</a:t>
            </a:r>
          </a:p>
          <a:p>
            <a:pPr marL="457200" indent="-457200" algn="l">
              <a:buFont typeface="Arial" pitchFamily="34" charset="0"/>
              <a:buChar char="•"/>
            </a:pPr>
            <a:r>
              <a:rPr lang="en-US" sz="2400" dirty="0" smtClean="0">
                <a:latin typeface="Times New Roman" pitchFamily="18" charset="0"/>
                <a:cs typeface="Times New Roman" pitchFamily="18" charset="0"/>
              </a:rPr>
              <a:t>Parents encourage and engage their children in physical exercises</a:t>
            </a:r>
          </a:p>
          <a:p>
            <a:pPr marL="457200" indent="-457200" algn="l">
              <a:buFont typeface="Arial" pitchFamily="34" charset="0"/>
              <a:buChar char="•"/>
            </a:pPr>
            <a:r>
              <a:rPr lang="en-US" sz="2400" dirty="0" smtClean="0">
                <a:latin typeface="Times New Roman" pitchFamily="18" charset="0"/>
                <a:cs typeface="Times New Roman" pitchFamily="18" charset="0"/>
              </a:rPr>
              <a:t>Parents should advocate for healthy lifestyle behaviors for their children (Powell et al., 2017)</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198191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838199"/>
          </a:xfrm>
        </p:spPr>
        <p:txBody>
          <a:bodyPr>
            <a:normAutofit/>
          </a:bodyPr>
          <a:lstStyle/>
          <a:p>
            <a:r>
              <a:rPr lang="en-US" sz="4000" dirty="0" smtClean="0">
                <a:latin typeface="Times New Roman" pitchFamily="18" charset="0"/>
                <a:cs typeface="Times New Roman" pitchFamily="18" charset="0"/>
              </a:rPr>
              <a:t>Limitations</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371600"/>
            <a:ext cx="8153400" cy="5105400"/>
          </a:xfrm>
        </p:spPr>
        <p:txBody>
          <a:bodyPr/>
          <a:lstStyle/>
          <a:p>
            <a:pPr marL="457200" indent="-457200" algn="l">
              <a:buFont typeface="Arial" pitchFamily="34" charset="0"/>
              <a:buChar char="•"/>
            </a:pPr>
            <a:r>
              <a:rPr lang="en-US" sz="2400" dirty="0" smtClean="0">
                <a:latin typeface="Times New Roman" pitchFamily="18" charset="0"/>
                <a:cs typeface="Times New Roman" pitchFamily="18" charset="0"/>
              </a:rPr>
              <a:t>Some of the schools involved in the study were only urban, and thus the results cannot be generalized.</a:t>
            </a:r>
          </a:p>
          <a:p>
            <a:pPr marL="457200" indent="-457200" algn="l">
              <a:buFont typeface="Arial" pitchFamily="34" charset="0"/>
              <a:buChar char="•"/>
            </a:pPr>
            <a:r>
              <a:rPr lang="en-US" sz="2400" dirty="0" smtClean="0">
                <a:latin typeface="Times New Roman" pitchFamily="18" charset="0"/>
                <a:cs typeface="Times New Roman" pitchFamily="18" charset="0"/>
              </a:rPr>
              <a:t>Limited resources were also a limitation</a:t>
            </a:r>
          </a:p>
          <a:p>
            <a:pPr marL="457200" indent="-457200" algn="l">
              <a:buFont typeface="Arial" pitchFamily="34" charset="0"/>
              <a:buChar char="•"/>
            </a:pPr>
            <a:r>
              <a:rPr lang="en-US" sz="2400" dirty="0" smtClean="0">
                <a:latin typeface="Times New Roman" pitchFamily="18" charset="0"/>
                <a:cs typeface="Times New Roman" pitchFamily="18" charset="0"/>
              </a:rPr>
              <a:t>Another limitation was a small sample size in the study by Bowen &amp; O’Brien-Richardson.</a:t>
            </a:r>
          </a:p>
          <a:p>
            <a:pPr marL="457200" indent="-457200" algn="l">
              <a:buFont typeface="Arial" pitchFamily="34" charset="0"/>
              <a:buChar char="•"/>
            </a:pPr>
            <a:r>
              <a:rPr lang="en-US" sz="2400" dirty="0" smtClean="0">
                <a:latin typeface="Times New Roman" pitchFamily="18" charset="0"/>
                <a:cs typeface="Times New Roman" pitchFamily="18" charset="0"/>
              </a:rPr>
              <a:t>The study by An (2020), lacked randomization</a:t>
            </a:r>
            <a:r>
              <a:rPr lang="en-US" dirty="0" smtClean="0"/>
              <a:t>. </a:t>
            </a:r>
            <a:endParaRPr lang="en-US" dirty="0"/>
          </a:p>
        </p:txBody>
      </p:sp>
    </p:spTree>
    <p:extLst>
      <p:ext uri="{BB962C8B-B14F-4D97-AF65-F5344CB8AC3E}">
        <p14:creationId xmlns:p14="http://schemas.microsoft.com/office/powerpoint/2010/main" xmlns="" val="778407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fontScale="90000"/>
          </a:bodyPr>
          <a:lstStyle/>
          <a:p>
            <a:r>
              <a:rPr lang="en-US" dirty="0" smtClean="0">
                <a:latin typeface="Times New Roman" pitchFamily="18" charset="0"/>
                <a:cs typeface="Times New Roman" pitchFamily="18" charset="0"/>
              </a:rPr>
              <a:t>Conclusion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219200"/>
            <a:ext cx="8382000" cy="5257800"/>
          </a:xfrm>
        </p:spPr>
        <p:txBody>
          <a:bodyPr>
            <a:normAutofit/>
          </a:bodyPr>
          <a:lstStyle/>
          <a:p>
            <a:pPr marL="342900" indent="-342900" algn="l">
              <a:buFont typeface="Arial" pitchFamily="34" charset="0"/>
              <a:buChar char="•"/>
            </a:pPr>
            <a:r>
              <a:rPr lang="en-US" sz="2400" dirty="0" smtClean="0">
                <a:latin typeface="Times New Roman" pitchFamily="18" charset="0"/>
                <a:cs typeface="Times New Roman" pitchFamily="18" charset="0"/>
              </a:rPr>
              <a:t>Regular physical exercises are effective in preventing and managing physical exercises</a:t>
            </a:r>
          </a:p>
          <a:p>
            <a:pPr marL="342900" indent="-342900" algn="l">
              <a:buFont typeface="Arial" pitchFamily="34" charset="0"/>
              <a:buChar char="•"/>
            </a:pPr>
            <a:r>
              <a:rPr lang="en-US" sz="2400" dirty="0" smtClean="0">
                <a:latin typeface="Times New Roman" pitchFamily="18" charset="0"/>
                <a:cs typeface="Times New Roman" pitchFamily="18" charset="0"/>
              </a:rPr>
              <a:t>Physical exercises help in energy expenditure in the body</a:t>
            </a:r>
          </a:p>
          <a:p>
            <a:pPr marL="342900" indent="-342900" algn="l">
              <a:buFont typeface="Arial" pitchFamily="34" charset="0"/>
              <a:buChar char="•"/>
            </a:pPr>
            <a:r>
              <a:rPr lang="en-US" sz="2400" dirty="0" smtClean="0">
                <a:latin typeface="Times New Roman" pitchFamily="18" charset="0"/>
                <a:cs typeface="Times New Roman" pitchFamily="18" charset="0"/>
              </a:rPr>
              <a:t>Parents are key players in the level of physical exercises among children</a:t>
            </a:r>
          </a:p>
          <a:p>
            <a:pPr marL="342900" indent="-342900" algn="l">
              <a:buFont typeface="Arial" pitchFamily="34" charset="0"/>
              <a:buChar char="•"/>
            </a:pPr>
            <a:r>
              <a:rPr lang="en-US" sz="2400" dirty="0" smtClean="0">
                <a:latin typeface="Times New Roman" pitchFamily="18" charset="0"/>
                <a:cs typeface="Times New Roman" pitchFamily="18" charset="0"/>
              </a:rPr>
              <a:t>Findings are also compatible with previous research.</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49784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fontScale="90000"/>
          </a:bodyPr>
          <a:lstStyle/>
          <a:p>
            <a:r>
              <a:rPr lang="en-US" dirty="0" smtClean="0">
                <a:latin typeface="Times New Roman" pitchFamily="18" charset="0"/>
                <a:cs typeface="Times New Roman" pitchFamily="18" charset="0"/>
              </a:rPr>
              <a:t>Implications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1143000"/>
            <a:ext cx="8001000" cy="52578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There are implications for practice and research</a:t>
            </a:r>
          </a:p>
          <a:p>
            <a:pPr marL="457200" indent="-457200" algn="l">
              <a:buFont typeface="Arial" pitchFamily="34" charset="0"/>
              <a:buChar char="•"/>
            </a:pPr>
            <a:r>
              <a:rPr lang="en-US" sz="2400" dirty="0" smtClean="0">
                <a:latin typeface="Times New Roman" pitchFamily="18" charset="0"/>
                <a:cs typeface="Times New Roman" pitchFamily="18" charset="0"/>
              </a:rPr>
              <a:t>Healthcare professionals should include physical exercises in clinical practice</a:t>
            </a:r>
          </a:p>
          <a:p>
            <a:pPr marL="457200" indent="-457200" algn="l">
              <a:buFont typeface="Arial" pitchFamily="34" charset="0"/>
              <a:buChar char="•"/>
            </a:pPr>
            <a:r>
              <a:rPr lang="en-US" sz="2400" dirty="0" smtClean="0">
                <a:latin typeface="Times New Roman" pitchFamily="18" charset="0"/>
                <a:cs typeface="Times New Roman" pitchFamily="18" charset="0"/>
              </a:rPr>
              <a:t>Creation of awareness about the importance of physical exercises among parents is necessary</a:t>
            </a:r>
          </a:p>
          <a:p>
            <a:pPr marL="457200" indent="-457200" algn="l">
              <a:buFont typeface="Arial" pitchFamily="34" charset="0"/>
              <a:buChar char="•"/>
            </a:pPr>
            <a:r>
              <a:rPr lang="en-US" sz="2400" dirty="0" smtClean="0">
                <a:latin typeface="Times New Roman" pitchFamily="18" charset="0"/>
                <a:cs typeface="Times New Roman" pitchFamily="18" charset="0"/>
              </a:rPr>
              <a:t>There is a need for future research to determine how hair prevents African-American girls from engaging in physical exercises </a:t>
            </a:r>
          </a:p>
          <a:p>
            <a:pPr marL="457200" indent="-457200" algn="l">
              <a:buFont typeface="Arial" pitchFamily="34" charset="0"/>
              <a:buChar char="•"/>
            </a:pPr>
            <a:r>
              <a:rPr lang="en-US" sz="2400" dirty="0" smtClean="0">
                <a:latin typeface="Times New Roman" pitchFamily="18" charset="0"/>
                <a:cs typeface="Times New Roman" pitchFamily="18" charset="0"/>
              </a:rPr>
              <a:t>Future studies should also include larger sample sizes and schools from both urban and  rural areas.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483816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1"/>
            <a:ext cx="8839200" cy="5333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0" y="838200"/>
            <a:ext cx="9144000" cy="5867400"/>
          </a:xfrm>
        </p:spPr>
        <p:txBody>
          <a:bodyPr>
            <a:normAutofit fontScale="25000" lnSpcReduction="20000"/>
          </a:bodyPr>
          <a:lstStyle/>
          <a:p>
            <a:pPr algn="l"/>
            <a:r>
              <a:rPr lang="en-US" sz="9600" dirty="0">
                <a:latin typeface="Times New Roman" pitchFamily="18" charset="0"/>
                <a:cs typeface="Times New Roman" pitchFamily="18" charset="0"/>
              </a:rPr>
              <a:t>An, R. (2020). Projecting the impact of the coronavirus disease-2019 pandemic on childhood obesity in the United States: a </a:t>
            </a:r>
            <a:r>
              <a:rPr lang="en-US" sz="9600" dirty="0" err="1">
                <a:latin typeface="Times New Roman" pitchFamily="18" charset="0"/>
                <a:cs typeface="Times New Roman" pitchFamily="18" charset="0"/>
              </a:rPr>
              <a:t>microsimulation</a:t>
            </a:r>
            <a:r>
              <a:rPr lang="en-US" sz="9600" dirty="0">
                <a:latin typeface="Times New Roman" pitchFamily="18" charset="0"/>
                <a:cs typeface="Times New Roman" pitchFamily="18" charset="0"/>
              </a:rPr>
              <a:t> model. </a:t>
            </a:r>
            <a:r>
              <a:rPr lang="en-US" sz="9600" i="1" dirty="0">
                <a:latin typeface="Times New Roman" pitchFamily="18" charset="0"/>
                <a:cs typeface="Times New Roman" pitchFamily="18" charset="0"/>
              </a:rPr>
              <a:t>Journal of sport and health science</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9</a:t>
            </a:r>
            <a:r>
              <a:rPr lang="en-US" sz="9600" dirty="0">
                <a:latin typeface="Times New Roman" pitchFamily="18" charset="0"/>
                <a:cs typeface="Times New Roman" pitchFamily="18" charset="0"/>
              </a:rPr>
              <a:t>(4), 302-312.</a:t>
            </a:r>
          </a:p>
          <a:p>
            <a:pPr algn="l"/>
            <a:r>
              <a:rPr lang="en-US" sz="9600" dirty="0">
                <a:latin typeface="Times New Roman" pitchFamily="18" charset="0"/>
                <a:cs typeface="Times New Roman" pitchFamily="18" charset="0"/>
              </a:rPr>
              <a:t>Boutelle, K. N., Rhee, K. E., Liang, J., Braden, A., Douglas, J., Strong, D., ... &amp; Crow, S. J. (2017). Effect of attendance of the child on body weight, energy intake, and physical activity in childhood obesity treatment: a randomized clinical trial. </a:t>
            </a:r>
            <a:r>
              <a:rPr lang="en-US" sz="9600" i="1" dirty="0">
                <a:latin typeface="Times New Roman" pitchFamily="18" charset="0"/>
                <a:cs typeface="Times New Roman" pitchFamily="18" charset="0"/>
              </a:rPr>
              <a:t>JAMA pediatrics</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171</a:t>
            </a:r>
            <a:r>
              <a:rPr lang="en-US" sz="9600" dirty="0">
                <a:latin typeface="Times New Roman" pitchFamily="18" charset="0"/>
                <a:cs typeface="Times New Roman" pitchFamily="18" charset="0"/>
              </a:rPr>
              <a:t>(7), 622-628.</a:t>
            </a:r>
          </a:p>
          <a:p>
            <a:pPr algn="l"/>
            <a:r>
              <a:rPr lang="en-US" sz="9600" dirty="0">
                <a:latin typeface="Times New Roman" pitchFamily="18" charset="0"/>
                <a:cs typeface="Times New Roman" pitchFamily="18" charset="0"/>
              </a:rPr>
              <a:t>Bowen, F., &amp; O'Brien‐Richardson, P. (2017). Cultural hair practices, physical activity, and obesity among urban African‐American girls. </a:t>
            </a:r>
            <a:r>
              <a:rPr lang="en-US" sz="9600" i="1" dirty="0">
                <a:latin typeface="Times New Roman" pitchFamily="18" charset="0"/>
                <a:cs typeface="Times New Roman" pitchFamily="18" charset="0"/>
              </a:rPr>
              <a:t>Journal of the American Association of Nurse Practitioners</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29</a:t>
            </a:r>
            <a:r>
              <a:rPr lang="en-US" sz="9600" dirty="0">
                <a:latin typeface="Times New Roman" pitchFamily="18" charset="0"/>
                <a:cs typeface="Times New Roman" pitchFamily="18" charset="0"/>
              </a:rPr>
              <a:t>(12), 754-762.</a:t>
            </a:r>
          </a:p>
          <a:p>
            <a:pPr algn="l"/>
            <a:r>
              <a:rPr lang="en-US" sz="9600" dirty="0">
                <a:latin typeface="Times New Roman" pitchFamily="18" charset="0"/>
                <a:cs typeface="Times New Roman" pitchFamily="18" charset="0"/>
              </a:rPr>
              <a:t>Pamungkas, R. A., &amp; Chamroonsawasdi, K. (2019). Home-based interventions to treat and prevent childhood obesity: a systematic review and meta-analysis. </a:t>
            </a:r>
            <a:r>
              <a:rPr lang="en-US" sz="9600" i="1" dirty="0">
                <a:latin typeface="Times New Roman" pitchFamily="18" charset="0"/>
                <a:cs typeface="Times New Roman" pitchFamily="18" charset="0"/>
              </a:rPr>
              <a:t>Behavioral Sciences</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9</a:t>
            </a:r>
            <a:r>
              <a:rPr lang="en-US" sz="9600" dirty="0">
                <a:latin typeface="Times New Roman" pitchFamily="18" charset="0"/>
                <a:cs typeface="Times New Roman" pitchFamily="18" charset="0"/>
              </a:rPr>
              <a:t>(4), 38</a:t>
            </a:r>
            <a:r>
              <a:rPr lang="en-US" sz="9600" dirty="0" smtClean="0">
                <a:latin typeface="Times New Roman" pitchFamily="18" charset="0"/>
                <a:cs typeface="Times New Roman" pitchFamily="18" charset="0"/>
              </a:rPr>
              <a:t>.</a:t>
            </a:r>
          </a:p>
          <a:p>
            <a:pPr algn="l"/>
            <a:r>
              <a:rPr lang="en-US" sz="9600" dirty="0">
                <a:latin typeface="Times New Roman" pitchFamily="18" charset="0"/>
                <a:cs typeface="Times New Roman" pitchFamily="18" charset="0"/>
              </a:rPr>
              <a:t>Powell, K. E., </a:t>
            </a:r>
            <a:r>
              <a:rPr lang="en-US" sz="9600" dirty="0" err="1">
                <a:latin typeface="Times New Roman" pitchFamily="18" charset="0"/>
                <a:cs typeface="Times New Roman" pitchFamily="18" charset="0"/>
              </a:rPr>
              <a:t>Kibbe</a:t>
            </a:r>
            <a:r>
              <a:rPr lang="en-US" sz="9600" dirty="0">
                <a:latin typeface="Times New Roman" pitchFamily="18" charset="0"/>
                <a:cs typeface="Times New Roman" pitchFamily="18" charset="0"/>
              </a:rPr>
              <a:t>, D. L., </a:t>
            </a:r>
            <a:r>
              <a:rPr lang="en-US" sz="9600" dirty="0" err="1">
                <a:latin typeface="Times New Roman" pitchFamily="18" charset="0"/>
                <a:cs typeface="Times New Roman" pitchFamily="18" charset="0"/>
              </a:rPr>
              <a:t>Ferencik</a:t>
            </a:r>
            <a:r>
              <a:rPr lang="en-US" sz="9600" dirty="0">
                <a:latin typeface="Times New Roman" pitchFamily="18" charset="0"/>
                <a:cs typeface="Times New Roman" pitchFamily="18" charset="0"/>
              </a:rPr>
              <a:t>, R., </a:t>
            </a:r>
            <a:r>
              <a:rPr lang="en-US" sz="9600" dirty="0" err="1">
                <a:latin typeface="Times New Roman" pitchFamily="18" charset="0"/>
                <a:cs typeface="Times New Roman" pitchFamily="18" charset="0"/>
              </a:rPr>
              <a:t>Soderquist</a:t>
            </a:r>
            <a:r>
              <a:rPr lang="en-US" sz="9600" dirty="0">
                <a:latin typeface="Times New Roman" pitchFamily="18" charset="0"/>
                <a:cs typeface="Times New Roman" pitchFamily="18" charset="0"/>
              </a:rPr>
              <a:t>, C., Phillips, M. A., </a:t>
            </a:r>
            <a:r>
              <a:rPr lang="en-US" sz="9600" dirty="0" err="1">
                <a:latin typeface="Times New Roman" pitchFamily="18" charset="0"/>
                <a:cs typeface="Times New Roman" pitchFamily="18" charset="0"/>
              </a:rPr>
              <a:t>Vall</a:t>
            </a:r>
            <a:r>
              <a:rPr lang="en-US" sz="9600" dirty="0">
                <a:latin typeface="Times New Roman" pitchFamily="18" charset="0"/>
                <a:cs typeface="Times New Roman" pitchFamily="18" charset="0"/>
              </a:rPr>
              <a:t>, E. A., &amp; </a:t>
            </a:r>
            <a:r>
              <a:rPr lang="en-US" sz="9600" dirty="0" err="1">
                <a:latin typeface="Times New Roman" pitchFamily="18" charset="0"/>
                <a:cs typeface="Times New Roman" pitchFamily="18" charset="0"/>
              </a:rPr>
              <a:t>Minyard</a:t>
            </a:r>
            <a:r>
              <a:rPr lang="en-US" sz="9600" dirty="0">
                <a:latin typeface="Times New Roman" pitchFamily="18" charset="0"/>
                <a:cs typeface="Times New Roman" pitchFamily="18" charset="0"/>
              </a:rPr>
              <a:t>, K. J. (2017). Systems thinking and simulation modeling to inform childhood obesity policy and practice. </a:t>
            </a:r>
            <a:r>
              <a:rPr lang="en-US" sz="9600" i="1" dirty="0">
                <a:latin typeface="Times New Roman" pitchFamily="18" charset="0"/>
                <a:cs typeface="Times New Roman" pitchFamily="18" charset="0"/>
              </a:rPr>
              <a:t>Public Health Reports</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132</a:t>
            </a:r>
            <a:r>
              <a:rPr lang="en-US" sz="9600" dirty="0">
                <a:latin typeface="Times New Roman" pitchFamily="18" charset="0"/>
                <a:cs typeface="Times New Roman" pitchFamily="18" charset="0"/>
              </a:rPr>
              <a:t>(2_suppl), 33S-38S.</a:t>
            </a:r>
          </a:p>
          <a:p>
            <a:pPr algn="l"/>
            <a:endParaRPr lang="en-US" sz="96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xmlns="" val="3359776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86800" cy="6095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914400"/>
            <a:ext cx="8763000" cy="5715000"/>
          </a:xfrm>
        </p:spPr>
        <p:txBody>
          <a:bodyPr>
            <a:normAutofit fontScale="25000" lnSpcReduction="20000"/>
          </a:bodyPr>
          <a:lstStyle/>
          <a:p>
            <a:pPr algn="l"/>
            <a:r>
              <a:rPr lang="en-US" sz="9600" dirty="0">
                <a:latin typeface="Times New Roman" pitchFamily="18" charset="0"/>
                <a:cs typeface="Times New Roman" pitchFamily="18" charset="0"/>
              </a:rPr>
              <a:t>Reilly, J. J., Hughes, A. R., Gillespie, J., Malden, S., &amp; Martin, A. (2019). Physical activity interventions in early life aimed at reducing later risk of obesity and related non‐communicable diseases: A rapid review of systematic reviews. </a:t>
            </a:r>
            <a:r>
              <a:rPr lang="en-US" sz="9600" i="1" dirty="0">
                <a:latin typeface="Times New Roman" pitchFamily="18" charset="0"/>
                <a:cs typeface="Times New Roman" pitchFamily="18" charset="0"/>
              </a:rPr>
              <a:t>Obesity Reviews</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20</a:t>
            </a:r>
            <a:r>
              <a:rPr lang="en-US" sz="9600" dirty="0">
                <a:latin typeface="Times New Roman" pitchFamily="18" charset="0"/>
                <a:cs typeface="Times New Roman" pitchFamily="18" charset="0"/>
              </a:rPr>
              <a:t>, 61-73.</a:t>
            </a:r>
          </a:p>
          <a:p>
            <a:pPr algn="l"/>
            <a:r>
              <a:rPr lang="en-US" sz="9600" dirty="0">
                <a:latin typeface="Times New Roman" pitchFamily="18" charset="0"/>
                <a:cs typeface="Times New Roman" pitchFamily="18" charset="0"/>
              </a:rPr>
              <a:t>Ring-</a:t>
            </a:r>
            <a:r>
              <a:rPr lang="en-US" sz="9600" dirty="0" err="1">
                <a:latin typeface="Times New Roman" pitchFamily="18" charset="0"/>
                <a:cs typeface="Times New Roman" pitchFamily="18" charset="0"/>
              </a:rPr>
              <a:t>Dimitriou</a:t>
            </a:r>
            <a:r>
              <a:rPr lang="en-US" sz="9600" dirty="0">
                <a:latin typeface="Times New Roman" pitchFamily="18" charset="0"/>
                <a:cs typeface="Times New Roman" pitchFamily="18" charset="0"/>
              </a:rPr>
              <a:t>, S., </a:t>
            </a:r>
            <a:r>
              <a:rPr lang="en-US" sz="9600" dirty="0" err="1">
                <a:latin typeface="Times New Roman" pitchFamily="18" charset="0"/>
                <a:cs typeface="Times New Roman" pitchFamily="18" charset="0"/>
              </a:rPr>
              <a:t>Thivel</a:t>
            </a:r>
            <a:r>
              <a:rPr lang="en-US" sz="9600" dirty="0">
                <a:latin typeface="Times New Roman" pitchFamily="18" charset="0"/>
                <a:cs typeface="Times New Roman" pitchFamily="18" charset="0"/>
              </a:rPr>
              <a:t>, D., </a:t>
            </a:r>
            <a:r>
              <a:rPr lang="en-US" sz="9600" dirty="0" err="1">
                <a:latin typeface="Times New Roman" pitchFamily="18" charset="0"/>
                <a:cs typeface="Times New Roman" pitchFamily="18" charset="0"/>
              </a:rPr>
              <a:t>Weghuber</a:t>
            </a:r>
            <a:r>
              <a:rPr lang="en-US" sz="9600" dirty="0">
                <a:latin typeface="Times New Roman" pitchFamily="18" charset="0"/>
                <a:cs typeface="Times New Roman" pitchFamily="18" charset="0"/>
              </a:rPr>
              <a:t>, D., </a:t>
            </a:r>
            <a:r>
              <a:rPr lang="en-US" sz="9600" dirty="0" err="1">
                <a:latin typeface="Times New Roman" pitchFamily="18" charset="0"/>
                <a:cs typeface="Times New Roman" pitchFamily="18" charset="0"/>
              </a:rPr>
              <a:t>Hadjipanayis</a:t>
            </a:r>
            <a:r>
              <a:rPr lang="en-US" sz="9600" dirty="0">
                <a:latin typeface="Times New Roman" pitchFamily="18" charset="0"/>
                <a:cs typeface="Times New Roman" pitchFamily="18" charset="0"/>
              </a:rPr>
              <a:t>, A., Grossman, Z., Ross-Russell, R., ... &amp; Mazur, A. (2020). Physical Activity in the Prevention of Childhood Obesity: The Position of the European Childhood Obesity Group and the European Academy of Pediatrics. </a:t>
            </a:r>
            <a:r>
              <a:rPr lang="en-US" sz="9600" i="1" dirty="0">
                <a:latin typeface="Times New Roman" pitchFamily="18" charset="0"/>
                <a:cs typeface="Times New Roman" pitchFamily="18" charset="0"/>
              </a:rPr>
              <a:t>Front. </a:t>
            </a:r>
            <a:r>
              <a:rPr lang="en-US" sz="9600" i="1" dirty="0" err="1">
                <a:latin typeface="Times New Roman" pitchFamily="18" charset="0"/>
                <a:cs typeface="Times New Roman" pitchFamily="18" charset="0"/>
              </a:rPr>
              <a:t>Pediatr</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8</a:t>
            </a:r>
            <a:r>
              <a:rPr lang="en-US" sz="9600" dirty="0">
                <a:latin typeface="Times New Roman" pitchFamily="18" charset="0"/>
                <a:cs typeface="Times New Roman" pitchFamily="18" charset="0"/>
              </a:rPr>
              <a:t>, 662.</a:t>
            </a:r>
          </a:p>
          <a:p>
            <a:pPr algn="l"/>
            <a:r>
              <a:rPr lang="en-US" sz="9600" dirty="0">
                <a:latin typeface="Times New Roman" pitchFamily="18" charset="0"/>
                <a:cs typeface="Times New Roman" pitchFamily="18" charset="0"/>
              </a:rPr>
              <a:t>Sanyaolu, A., </a:t>
            </a:r>
            <a:r>
              <a:rPr lang="en-US" sz="9600" dirty="0" err="1">
                <a:latin typeface="Times New Roman" pitchFamily="18" charset="0"/>
                <a:cs typeface="Times New Roman" pitchFamily="18" charset="0"/>
              </a:rPr>
              <a:t>Okorie</a:t>
            </a:r>
            <a:r>
              <a:rPr lang="en-US" sz="9600" dirty="0">
                <a:latin typeface="Times New Roman" pitchFamily="18" charset="0"/>
                <a:cs typeface="Times New Roman" pitchFamily="18" charset="0"/>
              </a:rPr>
              <a:t>, C., Qi, X., Locke, J., &amp; </a:t>
            </a:r>
            <a:r>
              <a:rPr lang="en-US" sz="9600" dirty="0" err="1">
                <a:latin typeface="Times New Roman" pitchFamily="18" charset="0"/>
                <a:cs typeface="Times New Roman" pitchFamily="18" charset="0"/>
              </a:rPr>
              <a:t>Rehman</a:t>
            </a:r>
            <a:r>
              <a:rPr lang="en-US" sz="9600" dirty="0">
                <a:latin typeface="Times New Roman" pitchFamily="18" charset="0"/>
                <a:cs typeface="Times New Roman" pitchFamily="18" charset="0"/>
              </a:rPr>
              <a:t>, S. (2021). Childhood and adolescent obesity in the United States: A public health concern. </a:t>
            </a:r>
            <a:r>
              <a:rPr lang="en-US" sz="9600" i="1" dirty="0">
                <a:latin typeface="Times New Roman" pitchFamily="18" charset="0"/>
                <a:cs typeface="Times New Roman" pitchFamily="18" charset="0"/>
              </a:rPr>
              <a:t>Global pediatric health</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6</a:t>
            </a:r>
            <a:r>
              <a:rPr lang="en-US" sz="9600" dirty="0">
                <a:latin typeface="Times New Roman" pitchFamily="18" charset="0"/>
                <a:cs typeface="Times New Roman" pitchFamily="18" charset="0"/>
              </a:rPr>
              <a:t>, 2333794X19891305.</a:t>
            </a:r>
          </a:p>
          <a:p>
            <a:pPr algn="l"/>
            <a:r>
              <a:rPr lang="en-US" sz="9600" dirty="0">
                <a:latin typeface="Times New Roman" pitchFamily="18" charset="0"/>
                <a:cs typeface="Times New Roman" pitchFamily="18" charset="0"/>
              </a:rPr>
              <a:t>Sirico, F., </a:t>
            </a:r>
            <a:r>
              <a:rPr lang="en-US" sz="9600" dirty="0" err="1">
                <a:latin typeface="Times New Roman" pitchFamily="18" charset="0"/>
                <a:cs typeface="Times New Roman" pitchFamily="18" charset="0"/>
              </a:rPr>
              <a:t>Bianco</a:t>
            </a:r>
            <a:r>
              <a:rPr lang="en-US" sz="9600" dirty="0">
                <a:latin typeface="Times New Roman" pitchFamily="18" charset="0"/>
                <a:cs typeface="Times New Roman" pitchFamily="18" charset="0"/>
              </a:rPr>
              <a:t>, A., </a:t>
            </a:r>
            <a:r>
              <a:rPr lang="en-US" sz="9600" dirty="0" err="1">
                <a:latin typeface="Times New Roman" pitchFamily="18" charset="0"/>
                <a:cs typeface="Times New Roman" pitchFamily="18" charset="0"/>
              </a:rPr>
              <a:t>D'Alicandro</a:t>
            </a:r>
            <a:r>
              <a:rPr lang="en-US" sz="9600" dirty="0">
                <a:latin typeface="Times New Roman" pitchFamily="18" charset="0"/>
                <a:cs typeface="Times New Roman" pitchFamily="18" charset="0"/>
              </a:rPr>
              <a:t>, G., </a:t>
            </a:r>
            <a:r>
              <a:rPr lang="en-US" sz="9600" dirty="0" err="1">
                <a:latin typeface="Times New Roman" pitchFamily="18" charset="0"/>
                <a:cs typeface="Times New Roman" pitchFamily="18" charset="0"/>
              </a:rPr>
              <a:t>Castaldo</a:t>
            </a:r>
            <a:r>
              <a:rPr lang="en-US" sz="9600" dirty="0">
                <a:latin typeface="Times New Roman" pitchFamily="18" charset="0"/>
                <a:cs typeface="Times New Roman" pitchFamily="18" charset="0"/>
              </a:rPr>
              <a:t>, C., </a:t>
            </a:r>
            <a:r>
              <a:rPr lang="en-US" sz="9600" dirty="0" err="1">
                <a:latin typeface="Times New Roman" pitchFamily="18" charset="0"/>
                <a:cs typeface="Times New Roman" pitchFamily="18" charset="0"/>
              </a:rPr>
              <a:t>Montagnani</a:t>
            </a:r>
            <a:r>
              <a:rPr lang="en-US" sz="9600" dirty="0">
                <a:latin typeface="Times New Roman" pitchFamily="18" charset="0"/>
                <a:cs typeface="Times New Roman" pitchFamily="18" charset="0"/>
              </a:rPr>
              <a:t>, S., </a:t>
            </a:r>
            <a:r>
              <a:rPr lang="en-US" sz="9600" dirty="0" err="1">
                <a:latin typeface="Times New Roman" pitchFamily="18" charset="0"/>
                <a:cs typeface="Times New Roman" pitchFamily="18" charset="0"/>
              </a:rPr>
              <a:t>Spera</a:t>
            </a:r>
            <a:r>
              <a:rPr lang="en-US" sz="9600" dirty="0">
                <a:latin typeface="Times New Roman" pitchFamily="18" charset="0"/>
                <a:cs typeface="Times New Roman" pitchFamily="18" charset="0"/>
              </a:rPr>
              <a:t>, R., ... &amp; </a:t>
            </a:r>
            <a:r>
              <a:rPr lang="en-US" sz="9600" dirty="0" err="1">
                <a:latin typeface="Times New Roman" pitchFamily="18" charset="0"/>
                <a:cs typeface="Times New Roman" pitchFamily="18" charset="0"/>
              </a:rPr>
              <a:t>Nurzynska</a:t>
            </a:r>
            <a:r>
              <a:rPr lang="en-US" sz="9600" dirty="0">
                <a:latin typeface="Times New Roman" pitchFamily="18" charset="0"/>
                <a:cs typeface="Times New Roman" pitchFamily="18" charset="0"/>
              </a:rPr>
              <a:t>, D. (2018). Effects of physical exercise on </a:t>
            </a:r>
            <a:r>
              <a:rPr lang="en-US" sz="9600" dirty="0" err="1">
                <a:latin typeface="Times New Roman" pitchFamily="18" charset="0"/>
                <a:cs typeface="Times New Roman" pitchFamily="18" charset="0"/>
              </a:rPr>
              <a:t>adiponectin</a:t>
            </a:r>
            <a:r>
              <a:rPr lang="en-US" sz="9600" dirty="0">
                <a:latin typeface="Times New Roman" pitchFamily="18" charset="0"/>
                <a:cs typeface="Times New Roman" pitchFamily="18" charset="0"/>
              </a:rPr>
              <a:t>, leptin, and inflammatory markers in childhood obesity: systematic review and meta-analysis. </a:t>
            </a:r>
            <a:r>
              <a:rPr lang="en-US" sz="9600" i="1" dirty="0">
                <a:latin typeface="Times New Roman" pitchFamily="18" charset="0"/>
                <a:cs typeface="Times New Roman" pitchFamily="18" charset="0"/>
              </a:rPr>
              <a:t>Childhood Obesity</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14</a:t>
            </a:r>
            <a:r>
              <a:rPr lang="en-US" sz="9600" dirty="0">
                <a:latin typeface="Times New Roman" pitchFamily="18" charset="0"/>
                <a:cs typeface="Times New Roman" pitchFamily="18" charset="0"/>
              </a:rPr>
              <a:t>(4), 207-217</a:t>
            </a:r>
            <a:r>
              <a:rPr lang="en-US" sz="9600" dirty="0" smtClean="0">
                <a:latin typeface="Times New Roman" pitchFamily="18" charset="0"/>
                <a:cs typeface="Times New Roman" pitchFamily="18" charset="0"/>
              </a:rPr>
              <a:t>.</a:t>
            </a:r>
            <a:endParaRPr lang="en-US" sz="9600" dirty="0">
              <a:latin typeface="Times New Roman" pitchFamily="18" charset="0"/>
              <a:cs typeface="Times New Roman" pitchFamily="18" charset="0"/>
            </a:endParaRPr>
          </a:p>
        </p:txBody>
      </p:sp>
    </p:spTree>
    <p:extLst>
      <p:ext uri="{BB962C8B-B14F-4D97-AF65-F5344CB8AC3E}">
        <p14:creationId xmlns:p14="http://schemas.microsoft.com/office/powerpoint/2010/main" xmlns="" val="1823640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5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143000"/>
            <a:ext cx="8686800" cy="5410200"/>
          </a:xfrm>
        </p:spPr>
        <p:txBody>
          <a:bodyPr>
            <a:normAutofit/>
          </a:bodyPr>
          <a:lstStyle/>
          <a:p>
            <a:pPr algn="l"/>
            <a:r>
              <a:rPr lang="en-US" sz="2400" dirty="0">
                <a:latin typeface="Times New Roman" pitchFamily="18" charset="0"/>
                <a:cs typeface="Times New Roman" pitchFamily="18" charset="0"/>
              </a:rPr>
              <a:t>Wang, Z., </a:t>
            </a:r>
            <a:r>
              <a:rPr lang="en-US" sz="2400" dirty="0" err="1">
                <a:latin typeface="Times New Roman" pitchFamily="18" charset="0"/>
                <a:cs typeface="Times New Roman" pitchFamily="18" charset="0"/>
              </a:rPr>
              <a:t>Xu</a:t>
            </a:r>
            <a:r>
              <a:rPr lang="en-US" sz="2400" dirty="0">
                <a:latin typeface="Times New Roman" pitchFamily="18" charset="0"/>
                <a:cs typeface="Times New Roman" pitchFamily="18" charset="0"/>
              </a:rPr>
              <a:t>, F., Ye, Q., </a:t>
            </a:r>
            <a:r>
              <a:rPr lang="en-US" sz="2400" dirty="0" err="1">
                <a:latin typeface="Times New Roman" pitchFamily="18" charset="0"/>
                <a:cs typeface="Times New Roman" pitchFamily="18" charset="0"/>
              </a:rPr>
              <a:t>Tse</a:t>
            </a:r>
            <a:r>
              <a:rPr lang="en-US" sz="2400" dirty="0">
                <a:latin typeface="Times New Roman" pitchFamily="18" charset="0"/>
                <a:cs typeface="Times New Roman" pitchFamily="18" charset="0"/>
              </a:rPr>
              <a:t>, L. A., </a:t>
            </a:r>
            <a:r>
              <a:rPr lang="en-US" sz="2400" dirty="0" err="1">
                <a:latin typeface="Times New Roman" pitchFamily="18" charset="0"/>
                <a:cs typeface="Times New Roman" pitchFamily="18" charset="0"/>
              </a:rPr>
              <a:t>Xue</a:t>
            </a:r>
            <a:r>
              <a:rPr lang="en-US" sz="2400" dirty="0">
                <a:latin typeface="Times New Roman" pitchFamily="18" charset="0"/>
                <a:cs typeface="Times New Roman" pitchFamily="18" charset="0"/>
              </a:rPr>
              <a:t>, H., Tan, Z., ... &amp; Wang, Y. (2018). Childhood obesity prevention through a community-based cluster randomized controlled physical activity intervention among schools in china: the health legacy project of the 2nd world summer youth </a:t>
            </a:r>
            <a:r>
              <a:rPr lang="en-US" sz="2400" dirty="0" err="1">
                <a:latin typeface="Times New Roman" pitchFamily="18" charset="0"/>
                <a:cs typeface="Times New Roman" pitchFamily="18" charset="0"/>
              </a:rPr>
              <a:t>olympic</a:t>
            </a:r>
            <a:r>
              <a:rPr lang="en-US" sz="2400" dirty="0">
                <a:latin typeface="Times New Roman" pitchFamily="18" charset="0"/>
                <a:cs typeface="Times New Roman" pitchFamily="18" charset="0"/>
              </a:rPr>
              <a:t> Games (YOG-Obesity study). </a:t>
            </a:r>
            <a:r>
              <a:rPr lang="en-US" sz="2400" i="1" dirty="0">
                <a:latin typeface="Times New Roman" pitchFamily="18" charset="0"/>
                <a:cs typeface="Times New Roman" pitchFamily="18" charset="0"/>
              </a:rPr>
              <a:t>International Journal of Obesity</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42</a:t>
            </a:r>
            <a:r>
              <a:rPr lang="en-US" sz="2400" dirty="0">
                <a:latin typeface="Times New Roman" pitchFamily="18" charset="0"/>
                <a:cs typeface="Times New Roman" pitchFamily="18" charset="0"/>
              </a:rPr>
              <a:t>(4), 625-633.</a:t>
            </a:r>
          </a:p>
          <a:p>
            <a:pPr algn="l"/>
            <a:r>
              <a:rPr lang="en-US" sz="2400" dirty="0" err="1">
                <a:latin typeface="Times New Roman" pitchFamily="18" charset="0"/>
                <a:cs typeface="Times New Roman" pitchFamily="18" charset="0"/>
              </a:rPr>
              <a:t>Xu</a:t>
            </a:r>
            <a:r>
              <a:rPr lang="en-US" sz="2400" dirty="0">
                <a:latin typeface="Times New Roman" pitchFamily="18" charset="0"/>
                <a:cs typeface="Times New Roman" pitchFamily="18" charset="0"/>
              </a:rPr>
              <a:t>, F., </a:t>
            </a:r>
            <a:r>
              <a:rPr lang="en-US" sz="2400" dirty="0" err="1">
                <a:latin typeface="Times New Roman" pitchFamily="18" charset="0"/>
                <a:cs typeface="Times New Roman" pitchFamily="18" charset="0"/>
              </a:rPr>
              <a:t>Marchand</a:t>
            </a:r>
            <a:r>
              <a:rPr lang="en-US" sz="2400" dirty="0">
                <a:latin typeface="Times New Roman" pitchFamily="18" charset="0"/>
                <a:cs typeface="Times New Roman" pitchFamily="18" charset="0"/>
              </a:rPr>
              <a:t>, S., Corcoran, C., </a:t>
            </a:r>
            <a:r>
              <a:rPr lang="en-US" sz="2400" dirty="0" err="1">
                <a:latin typeface="Times New Roman" pitchFamily="18" charset="0"/>
                <a:cs typeface="Times New Roman" pitchFamily="18" charset="0"/>
              </a:rPr>
              <a:t>DiBiasio</a:t>
            </a:r>
            <a:r>
              <a:rPr lang="en-US" sz="2400" dirty="0">
                <a:latin typeface="Times New Roman" pitchFamily="18" charset="0"/>
                <a:cs typeface="Times New Roman" pitchFamily="18" charset="0"/>
              </a:rPr>
              <a:t>, H., Clough, R., Dyer, C. S., ... &amp; Greene, G. W. (2017). A community-based nutrition and physical activity intervention for children who are overweight or obese and their caregivers. </a:t>
            </a:r>
            <a:r>
              <a:rPr lang="en-US" sz="2400" i="1" dirty="0">
                <a:latin typeface="Times New Roman" pitchFamily="18" charset="0"/>
                <a:cs typeface="Times New Roman" pitchFamily="18" charset="0"/>
              </a:rPr>
              <a:t>Journal of obesity</a:t>
            </a:r>
            <a:r>
              <a:rPr lang="en-US" sz="2400" dirty="0">
                <a:latin typeface="Times New Roman" pitchFamily="18" charset="0"/>
                <a:cs typeface="Times New Roman" pitchFamily="18" charset="0"/>
              </a:rPr>
              <a:t>, </a:t>
            </a:r>
            <a:r>
              <a:rPr lang="en-US" sz="2400" i="1" dirty="0">
                <a:latin typeface="Times New Roman" pitchFamily="18" charset="0"/>
                <a:cs typeface="Times New Roman" pitchFamily="18" charset="0"/>
              </a:rPr>
              <a:t>2017</a:t>
            </a:r>
            <a:r>
              <a:rPr lang="en-US" sz="2400" dirty="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xmlns="" val="234688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52401"/>
            <a:ext cx="8458200" cy="685799"/>
          </a:xfrm>
        </p:spPr>
        <p:txBody>
          <a:bodyPr>
            <a:normAutofit fontScale="90000"/>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143000"/>
            <a:ext cx="8686800" cy="54864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Childhood obesity has increased</a:t>
            </a:r>
          </a:p>
          <a:p>
            <a:pPr marL="457200" indent="-457200" algn="l">
              <a:buFont typeface="Arial" pitchFamily="34" charset="0"/>
              <a:buChar char="•"/>
            </a:pPr>
            <a:r>
              <a:rPr lang="en-US" sz="2400" dirty="0" smtClean="0">
                <a:latin typeface="Times New Roman" pitchFamily="18" charset="0"/>
                <a:cs typeface="Times New Roman" pitchFamily="18" charset="0"/>
              </a:rPr>
              <a:t>This is due to lack of exercise caused majorly by the COVID-19 pandemic</a:t>
            </a:r>
          </a:p>
          <a:p>
            <a:pPr marL="457200" indent="-457200" algn="l">
              <a:buFont typeface="Arial" pitchFamily="34" charset="0"/>
              <a:buChar char="•"/>
            </a:pPr>
            <a:r>
              <a:rPr lang="en-US" sz="2400" dirty="0" smtClean="0">
                <a:latin typeface="Times New Roman" pitchFamily="18" charset="0"/>
                <a:cs typeface="Times New Roman" pitchFamily="18" charset="0"/>
              </a:rPr>
              <a:t>The closure of schools implies that school-going children do not have access to physical activities</a:t>
            </a:r>
          </a:p>
          <a:p>
            <a:pPr marL="457200" indent="-457200" algn="l">
              <a:buFont typeface="Arial" pitchFamily="34" charset="0"/>
              <a:buChar char="•"/>
            </a:pPr>
            <a:r>
              <a:rPr lang="en-US" sz="2400" dirty="0" smtClean="0">
                <a:latin typeface="Times New Roman" pitchFamily="18" charset="0"/>
                <a:cs typeface="Times New Roman" pitchFamily="18" charset="0"/>
              </a:rPr>
              <a:t>Childhood obesity increases the risk of cardiovascular diseases and diabetes</a:t>
            </a:r>
          </a:p>
          <a:p>
            <a:pPr marL="457200" indent="-457200" algn="l">
              <a:buFont typeface="Arial" pitchFamily="34" charset="0"/>
              <a:buChar char="•"/>
            </a:pPr>
            <a:r>
              <a:rPr lang="en-US" sz="2400" dirty="0" smtClean="0">
                <a:latin typeface="Times New Roman" pitchFamily="18" charset="0"/>
                <a:cs typeface="Times New Roman" pitchFamily="18" charset="0"/>
              </a:rPr>
              <a:t>There is little specific data on childhood obesity statistics during the pandemic (Sanyaolu et al., 2021)</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775159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1"/>
            <a:ext cx="8610600" cy="914399"/>
          </a:xfrm>
        </p:spPr>
        <p:txBody>
          <a:bodyPr>
            <a:normAutofit/>
          </a:bodyPr>
          <a:lstStyle/>
          <a:p>
            <a:r>
              <a:rPr lang="en-US" sz="4000" dirty="0" smtClean="0">
                <a:latin typeface="Times New Roman" pitchFamily="18" charset="0"/>
                <a:cs typeface="Times New Roman" pitchFamily="18" charset="0"/>
              </a:rPr>
              <a:t>Research Question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1524000"/>
            <a:ext cx="6400800" cy="48768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Does exercising daily reduce childhood obesity?</a:t>
            </a:r>
          </a:p>
          <a:p>
            <a:endParaRPr lang="en-US" dirty="0"/>
          </a:p>
        </p:txBody>
      </p:sp>
    </p:spTree>
    <p:extLst>
      <p:ext uri="{BB962C8B-B14F-4D97-AF65-F5344CB8AC3E}">
        <p14:creationId xmlns:p14="http://schemas.microsoft.com/office/powerpoint/2010/main" xmlns="" val="2656696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1"/>
            <a:ext cx="8305800" cy="914399"/>
          </a:xfrm>
        </p:spPr>
        <p:txBody>
          <a:bodyPr>
            <a:normAutofit fontScale="90000"/>
          </a:bodyPr>
          <a:lstStyle/>
          <a:p>
            <a:r>
              <a:rPr lang="en-US" dirty="0">
                <a:latin typeface="Times New Roman" pitchFamily="18" charset="0"/>
                <a:cs typeface="Times New Roman" pitchFamily="18" charset="0"/>
              </a:rPr>
              <a:t>Objectives </a:t>
            </a:r>
            <a:r>
              <a:rPr lang="en-US" dirty="0" smtClean="0">
                <a:latin typeface="Times New Roman" pitchFamily="18" charset="0"/>
                <a:cs typeface="Times New Roman" pitchFamily="18" charset="0"/>
              </a:rPr>
              <a:t>or </a:t>
            </a:r>
            <a:r>
              <a:rPr lang="en-US" dirty="0">
                <a:latin typeface="Times New Roman" pitchFamily="18" charset="0"/>
                <a:cs typeface="Times New Roman" pitchFamily="18" charset="0"/>
              </a:rPr>
              <a:t>Specific Aim(S)</a:t>
            </a:r>
            <a:r>
              <a:rPr lang="en-US" dirty="0"/>
              <a:t/>
            </a:r>
            <a:br>
              <a:rPr lang="en-US" dirty="0"/>
            </a:br>
            <a:endParaRPr lang="en-US" dirty="0"/>
          </a:p>
        </p:txBody>
      </p:sp>
      <p:sp>
        <p:nvSpPr>
          <p:cNvPr id="3" name="Subtitle 2"/>
          <p:cNvSpPr>
            <a:spLocks noGrp="1"/>
          </p:cNvSpPr>
          <p:nvPr>
            <p:ph type="subTitle" idx="1"/>
          </p:nvPr>
        </p:nvSpPr>
        <p:spPr>
          <a:xfrm>
            <a:off x="457200" y="1066800"/>
            <a:ext cx="8382000" cy="54864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The specific aims are;</a:t>
            </a:r>
          </a:p>
          <a:p>
            <a:pPr marL="914400" lvl="1" indent="-457200" algn="l">
              <a:buFont typeface="Arial" pitchFamily="34" charset="0"/>
              <a:buChar char="•"/>
            </a:pPr>
            <a:r>
              <a:rPr lang="en-US" sz="2000" dirty="0" smtClean="0">
                <a:latin typeface="Times New Roman" pitchFamily="18" charset="0"/>
                <a:cs typeface="Times New Roman" pitchFamily="18" charset="0"/>
              </a:rPr>
              <a:t>To get kids to exercise daily</a:t>
            </a:r>
          </a:p>
          <a:p>
            <a:pPr marL="914400" lvl="1" indent="-457200" algn="l">
              <a:buFont typeface="Arial" pitchFamily="34" charset="0"/>
              <a:buChar char="•"/>
            </a:pPr>
            <a:r>
              <a:rPr lang="en-US" sz="2000" dirty="0" smtClean="0">
                <a:latin typeface="Times New Roman" pitchFamily="18" charset="0"/>
                <a:cs typeface="Times New Roman" pitchFamily="18" charset="0"/>
              </a:rPr>
              <a:t>To get kids to eat healthier</a:t>
            </a:r>
          </a:p>
          <a:p>
            <a:pPr marL="914400" lvl="1" indent="-457200" algn="l">
              <a:buFont typeface="Arial" pitchFamily="34" charset="0"/>
              <a:buChar char="•"/>
            </a:pPr>
            <a:r>
              <a:rPr lang="en-US" sz="2000" dirty="0" smtClean="0">
                <a:latin typeface="Times New Roman" pitchFamily="18" charset="0"/>
                <a:cs typeface="Times New Roman" pitchFamily="18" charset="0"/>
              </a:rPr>
              <a:t>To assess if childhood obesity is reduced with daily exercise</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511162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fontScale="90000"/>
          </a:bodyPr>
          <a:lstStyle/>
          <a:p>
            <a:r>
              <a:rPr lang="en-US" dirty="0" smtClean="0">
                <a:latin typeface="Times New Roman" pitchFamily="18" charset="0"/>
                <a:cs typeface="Times New Roman" pitchFamily="18" charset="0"/>
              </a:rPr>
              <a:t>Methods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371600"/>
            <a:ext cx="8534400" cy="5181600"/>
          </a:xfrm>
        </p:spPr>
        <p:txBody>
          <a:bodyPr/>
          <a:lstStyle/>
          <a:p>
            <a:pPr marL="342900" indent="-342900" algn="l">
              <a:buFont typeface="Arial" pitchFamily="34" charset="0"/>
              <a:buChar char="•"/>
              <a:defRPr/>
            </a:pPr>
            <a:r>
              <a:rPr lang="en-US" sz="2400" dirty="0" smtClean="0">
                <a:latin typeface="Times New Roman" pitchFamily="18" charset="0"/>
                <a:cs typeface="Times New Roman" pitchFamily="18" charset="0"/>
              </a:rPr>
              <a:t>Eligibility </a:t>
            </a:r>
            <a:r>
              <a:rPr lang="en-US" sz="2400" dirty="0">
                <a:latin typeface="Times New Roman" pitchFamily="18" charset="0"/>
                <a:cs typeface="Times New Roman" pitchFamily="18" charset="0"/>
              </a:rPr>
              <a:t>criteria: </a:t>
            </a:r>
            <a:endParaRPr lang="en-US" sz="2400" dirty="0" smtClean="0">
              <a:latin typeface="Times New Roman" pitchFamily="18" charset="0"/>
              <a:cs typeface="Times New Roman" pitchFamily="18" charset="0"/>
            </a:endParaRPr>
          </a:p>
          <a:p>
            <a:pPr marL="800100" lvl="1" indent="-342900" algn="l">
              <a:buFont typeface="Arial" pitchFamily="34" charset="0"/>
              <a:buChar char="•"/>
              <a:defRPr/>
            </a:pPr>
            <a:r>
              <a:rPr lang="en-US" sz="2400" dirty="0" smtClean="0">
                <a:latin typeface="Times New Roman" pitchFamily="18" charset="0"/>
                <a:cs typeface="Times New Roman" pitchFamily="18" charset="0"/>
              </a:rPr>
              <a:t>Types </a:t>
            </a:r>
            <a:r>
              <a:rPr lang="en-US" sz="2400" dirty="0">
                <a:latin typeface="Times New Roman" pitchFamily="18" charset="0"/>
                <a:cs typeface="Times New Roman" pitchFamily="18" charset="0"/>
              </a:rPr>
              <a:t>of studies </a:t>
            </a:r>
          </a:p>
          <a:p>
            <a:pPr marL="800100" lvl="1" indent="-342900" algn="l">
              <a:buFont typeface="Arial" pitchFamily="34" charset="0"/>
              <a:buChar char="•"/>
              <a:defRPr/>
            </a:pPr>
            <a:r>
              <a:rPr lang="en-US" sz="2400" dirty="0" smtClean="0">
                <a:latin typeface="Times New Roman" pitchFamily="18" charset="0"/>
                <a:cs typeface="Times New Roman" pitchFamily="18" charset="0"/>
              </a:rPr>
              <a:t>Types </a:t>
            </a:r>
            <a:r>
              <a:rPr lang="en-US" sz="2400" dirty="0">
                <a:latin typeface="Times New Roman" pitchFamily="18" charset="0"/>
                <a:cs typeface="Times New Roman" pitchFamily="18" charset="0"/>
              </a:rPr>
              <a:t>of </a:t>
            </a:r>
            <a:r>
              <a:rPr lang="en-US" sz="2400" dirty="0" smtClean="0">
                <a:latin typeface="Times New Roman" pitchFamily="18" charset="0"/>
                <a:cs typeface="Times New Roman" pitchFamily="18" charset="0"/>
              </a:rPr>
              <a:t>participants</a:t>
            </a:r>
          </a:p>
          <a:p>
            <a:pPr marL="800100" lvl="1" indent="-342900" algn="l">
              <a:buFont typeface="Arial" pitchFamily="34" charset="0"/>
              <a:buChar char="•"/>
              <a:defRPr/>
            </a:pPr>
            <a:r>
              <a:rPr lang="en-US" sz="2400" dirty="0" smtClean="0">
                <a:latin typeface="Times New Roman" pitchFamily="18" charset="0"/>
                <a:cs typeface="Times New Roman" pitchFamily="18" charset="0"/>
              </a:rPr>
              <a:t>Types </a:t>
            </a:r>
            <a:r>
              <a:rPr lang="en-US" sz="2400" dirty="0">
                <a:latin typeface="Times New Roman" pitchFamily="18" charset="0"/>
                <a:cs typeface="Times New Roman" pitchFamily="18" charset="0"/>
              </a:rPr>
              <a:t>of </a:t>
            </a:r>
            <a:r>
              <a:rPr lang="en-US" sz="2400" dirty="0" smtClean="0">
                <a:latin typeface="Times New Roman" pitchFamily="18" charset="0"/>
                <a:cs typeface="Times New Roman" pitchFamily="18" charset="0"/>
              </a:rPr>
              <a:t>interventions</a:t>
            </a:r>
          </a:p>
          <a:p>
            <a:pPr marL="800100" lvl="1" indent="-342900" algn="l">
              <a:buFont typeface="Arial" pitchFamily="34" charset="0"/>
              <a:buChar char="•"/>
              <a:defRPr/>
            </a:pPr>
            <a:r>
              <a:rPr lang="en-US" sz="2400" dirty="0" smtClean="0">
                <a:latin typeface="Times New Roman" pitchFamily="18" charset="0"/>
                <a:cs typeface="Times New Roman" pitchFamily="18" charset="0"/>
              </a:rPr>
              <a:t>Types </a:t>
            </a:r>
            <a:r>
              <a:rPr lang="en-US" sz="2400" dirty="0">
                <a:latin typeface="Times New Roman" pitchFamily="18" charset="0"/>
                <a:cs typeface="Times New Roman" pitchFamily="18" charset="0"/>
              </a:rPr>
              <a:t>of outcome measures</a:t>
            </a:r>
          </a:p>
          <a:p>
            <a:endParaRPr lang="en-US" dirty="0"/>
          </a:p>
        </p:txBody>
      </p:sp>
    </p:spTree>
    <p:extLst>
      <p:ext uri="{BB962C8B-B14F-4D97-AF65-F5344CB8AC3E}">
        <p14:creationId xmlns:p14="http://schemas.microsoft.com/office/powerpoint/2010/main" xmlns="" val="2696343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761999"/>
          </a:xfrm>
        </p:spPr>
        <p:txBody>
          <a:bodyPr>
            <a:normAutofit/>
          </a:bodyPr>
          <a:lstStyle/>
          <a:p>
            <a:r>
              <a:rPr lang="en-US" sz="4000" dirty="0" smtClean="0">
                <a:latin typeface="Times New Roman" pitchFamily="18" charset="0"/>
                <a:cs typeface="Times New Roman" pitchFamily="18" charset="0"/>
              </a:rPr>
              <a:t>Methods (Cont.)</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447800"/>
            <a:ext cx="8305800" cy="51054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Types of participants</a:t>
            </a:r>
          </a:p>
          <a:p>
            <a:pPr marL="914400" lvl="1" indent="-457200" algn="l">
              <a:buFont typeface="Arial" pitchFamily="34" charset="0"/>
              <a:buChar char="•"/>
            </a:pPr>
            <a:r>
              <a:rPr lang="en-US" sz="2400" dirty="0" smtClean="0">
                <a:latin typeface="Times New Roman" pitchFamily="18" charset="0"/>
                <a:cs typeface="Times New Roman" pitchFamily="18" charset="0"/>
              </a:rPr>
              <a:t>Children and adolescents aged between 2 and 19</a:t>
            </a:r>
          </a:p>
          <a:p>
            <a:pPr marL="914400" lvl="1" indent="-457200" algn="l">
              <a:buFont typeface="Arial" pitchFamily="34" charset="0"/>
              <a:buChar char="•"/>
            </a:pPr>
            <a:r>
              <a:rPr lang="en-US" sz="2400" dirty="0" smtClean="0">
                <a:latin typeface="Times New Roman" pitchFamily="18" charset="0"/>
                <a:cs typeface="Times New Roman" pitchFamily="18" charset="0"/>
              </a:rPr>
              <a:t>From different ethnic groups and social classes</a:t>
            </a:r>
          </a:p>
          <a:p>
            <a:pPr marL="457200" indent="-457200" algn="l">
              <a:buFont typeface="Arial" pitchFamily="34" charset="0"/>
              <a:buChar char="•"/>
            </a:pPr>
            <a:r>
              <a:rPr lang="en-US" sz="2400" dirty="0" smtClean="0">
                <a:latin typeface="Times New Roman" pitchFamily="18" charset="0"/>
                <a:cs typeface="Times New Roman" pitchFamily="18" charset="0"/>
              </a:rPr>
              <a:t>Types of interventions</a:t>
            </a:r>
          </a:p>
          <a:p>
            <a:pPr marL="914400" lvl="1" indent="-457200" algn="l">
              <a:buFont typeface="Arial" pitchFamily="34" charset="0"/>
              <a:buChar char="•"/>
            </a:pPr>
            <a:r>
              <a:rPr lang="en-US" sz="2400" dirty="0" smtClean="0">
                <a:latin typeface="Times New Roman" pitchFamily="18" charset="0"/>
                <a:cs typeface="Times New Roman" pitchFamily="18" charset="0"/>
              </a:rPr>
              <a:t>Primary intervention is increased physical exercise</a:t>
            </a:r>
          </a:p>
          <a:p>
            <a:pPr marL="914400" lvl="1" indent="-457200" algn="l">
              <a:buFont typeface="Arial" pitchFamily="34" charset="0"/>
              <a:buChar char="•"/>
            </a:pPr>
            <a:r>
              <a:rPr lang="en-US" sz="2400" dirty="0" smtClean="0">
                <a:latin typeface="Times New Roman" pitchFamily="18" charset="0"/>
                <a:cs typeface="Times New Roman" pitchFamily="18" charset="0"/>
              </a:rPr>
              <a:t>Children must exercise for at least an hour daily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786013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838199"/>
          </a:xfrm>
        </p:spPr>
        <p:txBody>
          <a:bodyPr/>
          <a:lstStyle/>
          <a:p>
            <a:r>
              <a:rPr lang="en-US" dirty="0" smtClean="0">
                <a:latin typeface="Times New Roman" pitchFamily="18" charset="0"/>
                <a:cs typeface="Times New Roman" pitchFamily="18" charset="0"/>
              </a:rPr>
              <a:t>Methods (Cont.)</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371600"/>
            <a:ext cx="8458200" cy="50292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Types of outcome measures</a:t>
            </a:r>
          </a:p>
          <a:p>
            <a:pPr marL="914400" lvl="1" indent="-457200" algn="l">
              <a:buFont typeface="Arial" pitchFamily="34" charset="0"/>
              <a:buChar char="•"/>
            </a:pPr>
            <a:r>
              <a:rPr lang="en-US" sz="2400" dirty="0" smtClean="0">
                <a:latin typeface="Times New Roman" pitchFamily="18" charset="0"/>
                <a:cs typeface="Times New Roman" pitchFamily="18" charset="0"/>
              </a:rPr>
              <a:t>Reduced rate off childhood obesity</a:t>
            </a:r>
          </a:p>
          <a:p>
            <a:pPr marL="914400" lvl="1" indent="-457200" algn="l">
              <a:buFont typeface="Arial" pitchFamily="34" charset="0"/>
              <a:buChar char="•"/>
            </a:pPr>
            <a:r>
              <a:rPr lang="en-US" sz="2400" dirty="0" smtClean="0">
                <a:latin typeface="Times New Roman" pitchFamily="18" charset="0"/>
                <a:cs typeface="Times New Roman" pitchFamily="18" charset="0"/>
              </a:rPr>
              <a:t>Improved health status</a:t>
            </a:r>
          </a:p>
          <a:p>
            <a:pPr marL="914400" lvl="1" indent="-457200" algn="l">
              <a:buFont typeface="Arial" pitchFamily="34" charset="0"/>
              <a:buChar char="•"/>
            </a:pPr>
            <a:r>
              <a:rPr lang="en-US" sz="2400" dirty="0" smtClean="0">
                <a:latin typeface="Times New Roman" pitchFamily="18" charset="0"/>
                <a:cs typeface="Times New Roman" pitchFamily="18" charset="0"/>
              </a:rPr>
              <a:t>Improved performance in academics and other life activities</a:t>
            </a:r>
          </a:p>
          <a:p>
            <a:pPr marL="457200" indent="-457200" algn="l">
              <a:buFont typeface="Arial" pitchFamily="34" charset="0"/>
              <a:buChar char="•"/>
            </a:pPr>
            <a:r>
              <a:rPr lang="en-US" sz="2400" dirty="0" smtClean="0">
                <a:latin typeface="Times New Roman" pitchFamily="18" charset="0"/>
                <a:cs typeface="Times New Roman" pitchFamily="18" charset="0"/>
              </a:rPr>
              <a:t>Search strategy and information sources</a:t>
            </a:r>
          </a:p>
          <a:p>
            <a:pPr marL="914400" lvl="1" indent="-457200" algn="l">
              <a:buFont typeface="Arial" pitchFamily="34" charset="0"/>
              <a:buChar char="•"/>
            </a:pPr>
            <a:r>
              <a:rPr lang="en-US" sz="2400" dirty="0" smtClean="0">
                <a:latin typeface="Times New Roman" pitchFamily="18" charset="0"/>
                <a:cs typeface="Times New Roman" pitchFamily="18" charset="0"/>
              </a:rPr>
              <a:t>Systematic search of MEDLINE, CINAHL, PUBMED and Google Scholar</a:t>
            </a:r>
          </a:p>
          <a:p>
            <a:pPr marL="914400" lvl="1" indent="-457200" algn="l">
              <a:buFont typeface="Arial" pitchFamily="34" charset="0"/>
              <a:buChar char="•"/>
            </a:pPr>
            <a:r>
              <a:rPr lang="en-US" sz="2400" dirty="0" smtClean="0">
                <a:latin typeface="Times New Roman" pitchFamily="18" charset="0"/>
                <a:cs typeface="Times New Roman" pitchFamily="18" charset="0"/>
              </a:rPr>
              <a:t>Full reports were retrieved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960160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609599"/>
          </a:xfrm>
        </p:spPr>
        <p:txBody>
          <a:bodyPr>
            <a:normAutofit fontScale="90000"/>
          </a:bodyPr>
          <a:lstStyle/>
          <a:p>
            <a:r>
              <a:rPr lang="en-US" dirty="0" smtClean="0">
                <a:latin typeface="Times New Roman" pitchFamily="18" charset="0"/>
                <a:cs typeface="Times New Roman" pitchFamily="18" charset="0"/>
              </a:rPr>
              <a:t>Methods (Cont.)</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14400"/>
            <a:ext cx="8763000" cy="5638800"/>
          </a:xfrm>
        </p:spPr>
        <p:txBody>
          <a:bodyPr>
            <a:noAutofit/>
          </a:bodyPr>
          <a:lstStyle/>
          <a:p>
            <a:pPr marL="342900" indent="-342900" algn="l">
              <a:buFont typeface="Arial" pitchFamily="34" charset="0"/>
              <a:buChar char="•"/>
            </a:pPr>
            <a:r>
              <a:rPr lang="en-US" sz="2400" dirty="0" smtClean="0">
                <a:latin typeface="Times New Roman" pitchFamily="18" charset="0"/>
                <a:cs typeface="Times New Roman" pitchFamily="18" charset="0"/>
              </a:rPr>
              <a:t>Assessment of methodological quality</a:t>
            </a:r>
          </a:p>
          <a:p>
            <a:pPr marL="800100" lvl="1" indent="-342900" algn="l">
              <a:buFont typeface="Arial" pitchFamily="34" charset="0"/>
              <a:buChar char="•"/>
            </a:pPr>
            <a:r>
              <a:rPr lang="en-US" sz="2400" dirty="0" smtClean="0">
                <a:latin typeface="Times New Roman" pitchFamily="18" charset="0"/>
                <a:cs typeface="Times New Roman" pitchFamily="18" charset="0"/>
              </a:rPr>
              <a:t>JBI checklists for systematic reviews</a:t>
            </a:r>
          </a:p>
          <a:p>
            <a:pPr marL="800100" lvl="1" indent="-342900" algn="l">
              <a:buFont typeface="Arial" pitchFamily="34" charset="0"/>
              <a:buChar char="•"/>
            </a:pPr>
            <a:r>
              <a:rPr lang="en-US" sz="2400" dirty="0" smtClean="0">
                <a:latin typeface="Times New Roman" pitchFamily="18" charset="0"/>
                <a:cs typeface="Times New Roman" pitchFamily="18" charset="0"/>
              </a:rPr>
              <a:t>Items in the checklist included review of research question, appropriateness of search strategy used, and assessment of publication bias</a:t>
            </a:r>
          </a:p>
          <a:p>
            <a:pPr marL="342900" indent="-342900" algn="l">
              <a:buFont typeface="Arial" pitchFamily="34" charset="0"/>
              <a:buChar char="•"/>
            </a:pPr>
            <a:r>
              <a:rPr lang="en-US" sz="2400" dirty="0" smtClean="0">
                <a:latin typeface="Times New Roman" pitchFamily="18" charset="0"/>
                <a:cs typeface="Times New Roman" pitchFamily="18" charset="0"/>
              </a:rPr>
              <a:t>Data extraction</a:t>
            </a:r>
          </a:p>
          <a:p>
            <a:pPr marL="800100" lvl="1" indent="-342900" algn="l">
              <a:buFont typeface="Arial" pitchFamily="34" charset="0"/>
              <a:buChar char="•"/>
            </a:pPr>
            <a:r>
              <a:rPr lang="en-US" sz="2400" dirty="0" smtClean="0">
                <a:latin typeface="Times New Roman" pitchFamily="18" charset="0"/>
                <a:cs typeface="Times New Roman" pitchFamily="18" charset="0"/>
              </a:rPr>
              <a:t>Tools were Microsoft Excel and Google Spreadsheets</a:t>
            </a:r>
          </a:p>
          <a:p>
            <a:pPr marL="800100" lvl="1" indent="-342900" algn="l">
              <a:buFont typeface="Arial" pitchFamily="34" charset="0"/>
              <a:buChar char="•"/>
            </a:pPr>
            <a:r>
              <a:rPr lang="en-US" sz="2400" dirty="0" smtClean="0">
                <a:latin typeface="Times New Roman" pitchFamily="18" charset="0"/>
                <a:cs typeface="Times New Roman" pitchFamily="18" charset="0"/>
              </a:rPr>
              <a:t>Variables included first author’s name, characteristics of participants, and sample size</a:t>
            </a:r>
          </a:p>
          <a:p>
            <a:pPr marL="342900" indent="-342900" algn="l">
              <a:buFont typeface="Arial" pitchFamily="34" charset="0"/>
              <a:buChar char="•"/>
            </a:pPr>
            <a:r>
              <a:rPr lang="en-US" sz="2400" dirty="0" smtClean="0">
                <a:latin typeface="Times New Roman" pitchFamily="18" charset="0"/>
                <a:cs typeface="Times New Roman" pitchFamily="18" charset="0"/>
              </a:rPr>
              <a:t>Data synthesis</a:t>
            </a:r>
          </a:p>
          <a:p>
            <a:pPr marL="800100" lvl="1" indent="-342900" algn="l">
              <a:buFont typeface="Arial" pitchFamily="34" charset="0"/>
              <a:buChar char="•"/>
            </a:pPr>
            <a:r>
              <a:rPr lang="en-US" sz="2400" dirty="0" smtClean="0">
                <a:latin typeface="Times New Roman" pitchFamily="18" charset="0"/>
                <a:cs typeface="Times New Roman" pitchFamily="18" charset="0"/>
              </a:rPr>
              <a:t>Quantitative synthesis tools: charts, tables, graphs</a:t>
            </a:r>
          </a:p>
          <a:p>
            <a:pPr marL="800100" lvl="1" indent="-342900" algn="l">
              <a:buFont typeface="Arial" pitchFamily="34" charset="0"/>
              <a:buChar char="•"/>
            </a:pPr>
            <a:r>
              <a:rPr lang="en-US" sz="2400" dirty="0" smtClean="0">
                <a:latin typeface="Times New Roman" pitchFamily="18" charset="0"/>
                <a:cs typeface="Times New Roman" pitchFamily="18" charset="0"/>
              </a:rPr>
              <a:t>Qualitative synthesis tools: thematic analysis and textual descriptions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646868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fontScale="90000"/>
          </a:bodyPr>
          <a:lstStyle/>
          <a:p>
            <a:r>
              <a:rPr lang="en-US" dirty="0" smtClean="0">
                <a:latin typeface="Times New Roman" pitchFamily="18" charset="0"/>
                <a:cs typeface="Times New Roman" pitchFamily="18" charset="0"/>
              </a:rPr>
              <a:t>Results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90600"/>
            <a:ext cx="8686800" cy="5638800"/>
          </a:xfrm>
        </p:spPr>
        <p:txBody>
          <a:bodyPr>
            <a:normAutofit/>
          </a:bodyPr>
          <a:lstStyle/>
          <a:p>
            <a:pPr marL="457200" indent="-457200" algn="l">
              <a:buFont typeface="Arial" pitchFamily="34" charset="0"/>
              <a:buChar char="•"/>
            </a:pPr>
            <a:r>
              <a:rPr lang="en-US" sz="2400" dirty="0" smtClean="0">
                <a:latin typeface="Times New Roman" pitchFamily="18" charset="0"/>
                <a:cs typeface="Times New Roman" pitchFamily="18" charset="0"/>
              </a:rPr>
              <a:t>Search </a:t>
            </a:r>
            <a:r>
              <a:rPr lang="en-US" sz="2400" dirty="0">
                <a:latin typeface="Times New Roman" pitchFamily="18" charset="0"/>
                <a:cs typeface="Times New Roman" pitchFamily="18" charset="0"/>
              </a:rPr>
              <a:t>strategy identified 211 </a:t>
            </a:r>
            <a:r>
              <a:rPr lang="en-US" sz="2400" dirty="0" smtClean="0">
                <a:latin typeface="Times New Roman" pitchFamily="18" charset="0"/>
                <a:cs typeface="Times New Roman" pitchFamily="18" charset="0"/>
              </a:rPr>
              <a:t>articles</a:t>
            </a:r>
          </a:p>
          <a:p>
            <a:pPr marL="457200" indent="-457200" algn="l">
              <a:buFont typeface="Arial" pitchFamily="34" charset="0"/>
              <a:buChar char="•"/>
            </a:pPr>
            <a:r>
              <a:rPr lang="en-US" sz="2400" dirty="0" smtClean="0">
                <a:latin typeface="Times New Roman" pitchFamily="18" charset="0"/>
                <a:cs typeface="Times New Roman" pitchFamily="18" charset="0"/>
              </a:rPr>
              <a:t>150 articles removed due to duplication</a:t>
            </a:r>
          </a:p>
          <a:p>
            <a:pPr marL="457200" indent="-457200" algn="l">
              <a:buFont typeface="Arial" pitchFamily="34" charset="0"/>
              <a:buChar char="•"/>
            </a:pPr>
            <a:r>
              <a:rPr lang="en-US" sz="2400" dirty="0">
                <a:latin typeface="Times New Roman" pitchFamily="18" charset="0"/>
                <a:cs typeface="Times New Roman" pitchFamily="18" charset="0"/>
              </a:rPr>
              <a:t>61 </a:t>
            </a:r>
            <a:r>
              <a:rPr lang="en-US" sz="2400" dirty="0" smtClean="0">
                <a:latin typeface="Times New Roman" pitchFamily="18" charset="0"/>
                <a:cs typeface="Times New Roman" pitchFamily="18" charset="0"/>
              </a:rPr>
              <a:t>articles were screened</a:t>
            </a:r>
          </a:p>
          <a:p>
            <a:pPr marL="457200" indent="-457200" algn="l">
              <a:buFont typeface="Arial" pitchFamily="34" charset="0"/>
              <a:buChar char="•"/>
            </a:pPr>
            <a:r>
              <a:rPr lang="en-US" sz="2400" dirty="0" smtClean="0">
                <a:latin typeface="Times New Roman" pitchFamily="18" charset="0"/>
                <a:cs typeface="Times New Roman" pitchFamily="18" charset="0"/>
              </a:rPr>
              <a:t>51 articles excluded due to irrelevance</a:t>
            </a:r>
          </a:p>
          <a:p>
            <a:pPr marL="457200" indent="-457200" algn="l">
              <a:buFont typeface="Arial" pitchFamily="34" charset="0"/>
              <a:buChar char="•"/>
            </a:pPr>
            <a:r>
              <a:rPr lang="en-US" sz="2400" dirty="0" smtClean="0">
                <a:latin typeface="Times New Roman" pitchFamily="18" charset="0"/>
                <a:cs typeface="Times New Roman" pitchFamily="18" charset="0"/>
              </a:rPr>
              <a:t>10 articles were included for the meta-analysis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3868259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3632</Words>
  <Application>Microsoft Office PowerPoint</Application>
  <PresentationFormat>On-screen Show (4:3)</PresentationFormat>
  <Paragraphs>125</Paragraphs>
  <Slides>17</Slides>
  <Notes>13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Childhood Obesity Due to no Exercise </vt:lpstr>
      <vt:lpstr>Introduction</vt:lpstr>
      <vt:lpstr>Research Question</vt:lpstr>
      <vt:lpstr>Objectives or Specific Aim(S) </vt:lpstr>
      <vt:lpstr>Methods</vt:lpstr>
      <vt:lpstr>Methods (Cont.)</vt:lpstr>
      <vt:lpstr>Methods (Cont.)</vt:lpstr>
      <vt:lpstr>Methods (Cont.)</vt:lpstr>
      <vt:lpstr>Results</vt:lpstr>
      <vt:lpstr>Results (Cont.)</vt:lpstr>
      <vt:lpstr>Discussion</vt:lpstr>
      <vt:lpstr>Limitations</vt:lpstr>
      <vt:lpstr>Conclusion</vt:lpstr>
      <vt:lpstr>Implications</vt:lpstr>
      <vt:lpstr>References</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Childhood Obesity Due to no Exercise</dc:title>
  <dc:creator>user</dc:creator>
  <cp:lastModifiedBy>Kevin</cp:lastModifiedBy>
  <cp:revision>15</cp:revision>
  <dcterms:created xsi:type="dcterms:W3CDTF">2021-07-13T03:32:49Z</dcterms:created>
  <dcterms:modified xsi:type="dcterms:W3CDTF">2021-07-16T03:35:03Z</dcterms:modified>
</cp:coreProperties>
</file>